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8393" r:id="rId2"/>
    <p:sldId id="8388" r:id="rId3"/>
    <p:sldId id="286" r:id="rId4"/>
    <p:sldId id="8396" r:id="rId5"/>
    <p:sldId id="272" r:id="rId6"/>
    <p:sldId id="8403" r:id="rId7"/>
    <p:sldId id="8397" r:id="rId8"/>
    <p:sldId id="8398" r:id="rId9"/>
    <p:sldId id="8430" r:id="rId10"/>
    <p:sldId id="8431" r:id="rId11"/>
    <p:sldId id="8432" r:id="rId12"/>
    <p:sldId id="8433" r:id="rId13"/>
    <p:sldId id="8434" r:id="rId14"/>
    <p:sldId id="8435" r:id="rId15"/>
    <p:sldId id="8436" r:id="rId16"/>
    <p:sldId id="8437" r:id="rId17"/>
    <p:sldId id="8438" r:id="rId18"/>
    <p:sldId id="8422" r:id="rId19"/>
    <p:sldId id="8439" r:id="rId20"/>
    <p:sldId id="7210" r:id="rId21"/>
    <p:sldId id="8412" r:id="rId22"/>
    <p:sldId id="8414" r:id="rId23"/>
    <p:sldId id="8417" r:id="rId24"/>
    <p:sldId id="8418" r:id="rId25"/>
    <p:sldId id="8401" r:id="rId26"/>
    <p:sldId id="8416" r:id="rId27"/>
    <p:sldId id="8419" r:id="rId28"/>
    <p:sldId id="8420" r:id="rId29"/>
    <p:sldId id="8406" r:id="rId30"/>
    <p:sldId id="8405" r:id="rId31"/>
    <p:sldId id="8407" r:id="rId32"/>
    <p:sldId id="840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75F5"/>
    <a:srgbClr val="FCB640"/>
    <a:srgbClr val="FF5B62"/>
    <a:srgbClr val="660066"/>
    <a:srgbClr val="FFFFFF"/>
    <a:srgbClr val="504D47"/>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20" autoAdjust="0"/>
  </p:normalViewPr>
  <p:slideViewPr>
    <p:cSldViewPr snapToGrid="0" showGuides="1">
      <p:cViewPr varScale="1">
        <p:scale>
          <a:sx n="69" d="100"/>
          <a:sy n="69" d="100"/>
        </p:scale>
        <p:origin x="524" y="4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F0E99-DAD2-4DB0-A11D-671AB3AEBB15}"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E052F-8997-4C6A-944B-319BB3A8ED5F}" type="slidenum">
              <a:rPr lang="zh-CN" altLang="en-US" smtClean="0"/>
              <a:t>‹#›</a:t>
            </a:fld>
            <a:endParaRPr lang="zh-CN" altLang="en-US"/>
          </a:p>
        </p:txBody>
      </p:sp>
    </p:spTree>
    <p:extLst>
      <p:ext uri="{BB962C8B-B14F-4D97-AF65-F5344CB8AC3E}">
        <p14:creationId xmlns:p14="http://schemas.microsoft.com/office/powerpoint/2010/main" val="370275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A49B3C-D5AD-4786-92B2-BEB2B2F3487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6605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11</a:t>
            </a:fld>
            <a:endParaRPr lang="zh-CN" altLang="en-US"/>
          </a:p>
        </p:txBody>
      </p:sp>
    </p:spTree>
    <p:extLst>
      <p:ext uri="{BB962C8B-B14F-4D97-AF65-F5344CB8AC3E}">
        <p14:creationId xmlns:p14="http://schemas.microsoft.com/office/powerpoint/2010/main" val="27098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12</a:t>
            </a:fld>
            <a:endParaRPr lang="zh-CN" altLang="en-US"/>
          </a:p>
        </p:txBody>
      </p:sp>
    </p:spTree>
    <p:extLst>
      <p:ext uri="{BB962C8B-B14F-4D97-AF65-F5344CB8AC3E}">
        <p14:creationId xmlns:p14="http://schemas.microsoft.com/office/powerpoint/2010/main" val="365887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13</a:t>
            </a:fld>
            <a:endParaRPr lang="zh-CN" altLang="en-US"/>
          </a:p>
        </p:txBody>
      </p:sp>
    </p:spTree>
    <p:extLst>
      <p:ext uri="{BB962C8B-B14F-4D97-AF65-F5344CB8AC3E}">
        <p14:creationId xmlns:p14="http://schemas.microsoft.com/office/powerpoint/2010/main" val="1892834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21420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15</a:t>
            </a:fld>
            <a:endParaRPr lang="zh-CN" altLang="en-US"/>
          </a:p>
        </p:txBody>
      </p:sp>
    </p:spTree>
    <p:extLst>
      <p:ext uri="{BB962C8B-B14F-4D97-AF65-F5344CB8AC3E}">
        <p14:creationId xmlns:p14="http://schemas.microsoft.com/office/powerpoint/2010/main" val="3233756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16</a:t>
            </a:fld>
            <a:endParaRPr lang="zh-CN" altLang="en-US"/>
          </a:p>
        </p:txBody>
      </p:sp>
    </p:spTree>
    <p:extLst>
      <p:ext uri="{BB962C8B-B14F-4D97-AF65-F5344CB8AC3E}">
        <p14:creationId xmlns:p14="http://schemas.microsoft.com/office/powerpoint/2010/main" val="2697197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17</a:t>
            </a:fld>
            <a:endParaRPr lang="zh-CN" altLang="en-US"/>
          </a:p>
        </p:txBody>
      </p:sp>
    </p:spTree>
    <p:extLst>
      <p:ext uri="{BB962C8B-B14F-4D97-AF65-F5344CB8AC3E}">
        <p14:creationId xmlns:p14="http://schemas.microsoft.com/office/powerpoint/2010/main" val="3764939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18</a:t>
            </a:fld>
            <a:endParaRPr lang="zh-CN" altLang="en-US"/>
          </a:p>
        </p:txBody>
      </p:sp>
    </p:spTree>
    <p:extLst>
      <p:ext uri="{BB962C8B-B14F-4D97-AF65-F5344CB8AC3E}">
        <p14:creationId xmlns:p14="http://schemas.microsoft.com/office/powerpoint/2010/main" val="4194288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052537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20</a:t>
            </a:fld>
            <a:endParaRPr lang="zh-CN" altLang="en-US"/>
          </a:p>
        </p:txBody>
      </p:sp>
    </p:spTree>
    <p:extLst>
      <p:ext uri="{BB962C8B-B14F-4D97-AF65-F5344CB8AC3E}">
        <p14:creationId xmlns:p14="http://schemas.microsoft.com/office/powerpoint/2010/main" val="411005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89499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2740203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22</a:t>
            </a:fld>
            <a:endParaRPr lang="zh-CN" altLang="en-US"/>
          </a:p>
        </p:txBody>
      </p:sp>
    </p:spTree>
    <p:extLst>
      <p:ext uri="{BB962C8B-B14F-4D97-AF65-F5344CB8AC3E}">
        <p14:creationId xmlns:p14="http://schemas.microsoft.com/office/powerpoint/2010/main" val="697872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23</a:t>
            </a:fld>
            <a:endParaRPr lang="zh-CN" altLang="en-US"/>
          </a:p>
        </p:txBody>
      </p:sp>
    </p:spTree>
    <p:extLst>
      <p:ext uri="{BB962C8B-B14F-4D97-AF65-F5344CB8AC3E}">
        <p14:creationId xmlns:p14="http://schemas.microsoft.com/office/powerpoint/2010/main" val="2544761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24</a:t>
            </a:fld>
            <a:endParaRPr lang="zh-CN" altLang="en-US"/>
          </a:p>
        </p:txBody>
      </p:sp>
    </p:spTree>
    <p:extLst>
      <p:ext uri="{BB962C8B-B14F-4D97-AF65-F5344CB8AC3E}">
        <p14:creationId xmlns:p14="http://schemas.microsoft.com/office/powerpoint/2010/main" val="359814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70953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27</a:t>
            </a:fld>
            <a:endParaRPr lang="zh-CN" altLang="en-US"/>
          </a:p>
        </p:txBody>
      </p:sp>
    </p:spTree>
    <p:extLst>
      <p:ext uri="{BB962C8B-B14F-4D97-AF65-F5344CB8AC3E}">
        <p14:creationId xmlns:p14="http://schemas.microsoft.com/office/powerpoint/2010/main" val="191992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28</a:t>
            </a:fld>
            <a:endParaRPr lang="zh-CN" altLang="en-US"/>
          </a:p>
        </p:txBody>
      </p:sp>
    </p:spTree>
    <p:extLst>
      <p:ext uri="{BB962C8B-B14F-4D97-AF65-F5344CB8AC3E}">
        <p14:creationId xmlns:p14="http://schemas.microsoft.com/office/powerpoint/2010/main" val="148879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29</a:t>
            </a:fld>
            <a:endParaRPr lang="zh-CN" altLang="en-US"/>
          </a:p>
        </p:txBody>
      </p:sp>
    </p:spTree>
    <p:extLst>
      <p:ext uri="{BB962C8B-B14F-4D97-AF65-F5344CB8AC3E}">
        <p14:creationId xmlns:p14="http://schemas.microsoft.com/office/powerpoint/2010/main" val="3225723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30</a:t>
            </a:fld>
            <a:endParaRPr lang="zh-CN" altLang="en-US"/>
          </a:p>
        </p:txBody>
      </p:sp>
    </p:spTree>
    <p:extLst>
      <p:ext uri="{BB962C8B-B14F-4D97-AF65-F5344CB8AC3E}">
        <p14:creationId xmlns:p14="http://schemas.microsoft.com/office/powerpoint/2010/main" val="3777639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31</a:t>
            </a:fld>
            <a:endParaRPr lang="zh-CN" altLang="en-US"/>
          </a:p>
        </p:txBody>
      </p:sp>
    </p:spTree>
    <p:extLst>
      <p:ext uri="{BB962C8B-B14F-4D97-AF65-F5344CB8AC3E}">
        <p14:creationId xmlns:p14="http://schemas.microsoft.com/office/powerpoint/2010/main" val="344220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t>4</a:t>
            </a:fld>
            <a:endParaRPr lang="zh-CN" altLang="en-US"/>
          </a:p>
        </p:txBody>
      </p:sp>
    </p:spTree>
    <p:extLst>
      <p:ext uri="{BB962C8B-B14F-4D97-AF65-F5344CB8AC3E}">
        <p14:creationId xmlns:p14="http://schemas.microsoft.com/office/powerpoint/2010/main" val="237951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591CAE-0CE1-45F0-8A05-E4D634E011DB}" type="slidenum">
              <a:rPr lang="zh-CN" altLang="en-US" smtClean="0"/>
              <a:t>32</a:t>
            </a:fld>
            <a:endParaRPr lang="zh-CN" altLang="en-US"/>
          </a:p>
        </p:txBody>
      </p:sp>
    </p:spTree>
    <p:extLst>
      <p:ext uri="{BB962C8B-B14F-4D97-AF65-F5344CB8AC3E}">
        <p14:creationId xmlns:p14="http://schemas.microsoft.com/office/powerpoint/2010/main" val="29829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5</a:t>
            </a:fld>
            <a:endParaRPr lang="zh-CN" altLang="en-US"/>
          </a:p>
        </p:txBody>
      </p:sp>
    </p:spTree>
    <p:extLst>
      <p:ext uri="{BB962C8B-B14F-4D97-AF65-F5344CB8AC3E}">
        <p14:creationId xmlns:p14="http://schemas.microsoft.com/office/powerpoint/2010/main" val="408262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118937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7</a:t>
            </a:fld>
            <a:endParaRPr lang="zh-CN" altLang="en-US"/>
          </a:p>
        </p:txBody>
      </p:sp>
    </p:spTree>
    <p:extLst>
      <p:ext uri="{BB962C8B-B14F-4D97-AF65-F5344CB8AC3E}">
        <p14:creationId xmlns:p14="http://schemas.microsoft.com/office/powerpoint/2010/main" val="177725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8</a:t>
            </a:fld>
            <a:endParaRPr lang="zh-CN" altLang="en-US"/>
          </a:p>
        </p:txBody>
      </p:sp>
    </p:spTree>
    <p:extLst>
      <p:ext uri="{BB962C8B-B14F-4D97-AF65-F5344CB8AC3E}">
        <p14:creationId xmlns:p14="http://schemas.microsoft.com/office/powerpoint/2010/main" val="307580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9</a:t>
            </a:fld>
            <a:endParaRPr lang="zh-CN" altLang="en-US"/>
          </a:p>
        </p:txBody>
      </p:sp>
    </p:spTree>
    <p:extLst>
      <p:ext uri="{BB962C8B-B14F-4D97-AF65-F5344CB8AC3E}">
        <p14:creationId xmlns:p14="http://schemas.microsoft.com/office/powerpoint/2010/main" val="3595696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C57266-2DAA-4ECB-93ED-B084D17E5BAB}" type="slidenum">
              <a:rPr lang="zh-CN" altLang="en-US" smtClean="0"/>
              <a:t>10</a:t>
            </a:fld>
            <a:endParaRPr lang="zh-CN" altLang="en-US"/>
          </a:p>
        </p:txBody>
      </p:sp>
    </p:spTree>
    <p:extLst>
      <p:ext uri="{BB962C8B-B14F-4D97-AF65-F5344CB8AC3E}">
        <p14:creationId xmlns:p14="http://schemas.microsoft.com/office/powerpoint/2010/main" val="378893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2BB2F-CB69-487B-8A9B-FB9E8649C60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3809D9E-C110-4BB3-BCE4-9C3728EEA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C9D6C-689A-4769-9D8A-93ADE0A257E2}"/>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CD9D6F22-4C50-42FA-B352-88045C4634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7A686-8FE4-495C-8B5A-190964EBCBB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5324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74213-33BD-4138-8D89-8323EF87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801C747-393C-48C1-A809-615F275D9B4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6C3D27-CA55-4E6F-A3AF-3FD585115F10}"/>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ECF94FE-E3CE-425A-9EB9-C6F503794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27AC2-2C14-4DEF-B090-ABED15AAC17F}"/>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973918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2BAA77-48C2-47DF-8623-05057A373DE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A57702-F3E0-4B9E-9741-C0D8916845D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3F9DAF-56CA-46F9-ACBB-CFDB6C62643F}"/>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D75E511-C157-4C8A-8676-78B8C4B175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F13091-D6BD-496E-8D83-629C59A4B8B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36048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25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alpha val="66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2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2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4176D-1811-47BC-88D9-ACBAE4CFBB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E1FA04-EC74-4CD2-A8D2-A646E0E12FC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D32E7-806A-4D50-A24B-2D28271F0F37}"/>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4B8C5806-8557-4A82-B62D-DECC3E7421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2C05E4-75E7-42C7-B0CB-9E83F4349269}"/>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85725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C2FDD-E4F4-4782-9E82-86C7239995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DB78E60-580C-4C63-A5B1-B366485A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EA985A3-4682-4F96-A3B9-20885582C41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37932D13-62E2-4F00-969F-C641078BC2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1F9DC-15B0-4C57-B3FD-1646A681F291}"/>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56025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6DC7-67CE-4BFD-AEFA-19B7A3D93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026EE67-DAEC-4F7A-AE29-29889BBF47F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A296429-6414-4AC8-B91E-5BC54892C83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C57BDE5-3C1A-4E82-AEFA-4EC9A19681E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E36844F5-A503-4D98-B8DD-5C7A215B97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DBFA10-4CB5-469B-892A-0A9088644CBC}"/>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16657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25C620-4F94-423A-9AA4-0E9A2AA48B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4FBFAF-5395-41C1-9423-8A3B1D9EFB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F1A593D-3338-4D02-B98A-81032CE2CAA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68CD15-A2DE-4C5C-B03C-43F92F48F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D028B8C-613E-4F07-9AE0-733E5688DDD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93FA18E-A290-4DBF-A6DA-49D3FE72176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A92A1FDB-BD83-493A-952F-EC5ACFD263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3D2613-8843-4920-A17B-1CD1A0D57A9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969225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8DD40-3495-4CC9-964C-CD6341FA0EE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CE5AB2-35EC-41E0-BDED-2BA8FD327FD3}"/>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FA5ECC5B-CDDD-4D9B-A453-1E423B4EEF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DFAEACE-E008-427F-A632-C4B97217677A}"/>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30216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1B45584-215D-41B5-84F9-8EB64F989D0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32BA9F62-4A13-469E-98E8-55CBABBC0E8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4BD0E51-2ED7-4C60-BD88-4509A108F680}"/>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pic>
        <p:nvPicPr>
          <p:cNvPr id="5" name="图片 4">
            <a:extLst>
              <a:ext uri="{FF2B5EF4-FFF2-40B4-BE49-F238E27FC236}">
                <a16:creationId xmlns:a16="http://schemas.microsoft.com/office/drawing/2014/main" id="{A39731A0-0958-42B3-A5F8-E3D3E9704F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648" t="16200" r="25037"/>
          <a:stretch/>
        </p:blipFill>
        <p:spPr>
          <a:xfrm>
            <a:off x="0" y="-1"/>
            <a:ext cx="12192000" cy="6858000"/>
          </a:xfrm>
          <a:prstGeom prst="rect">
            <a:avLst/>
          </a:prstGeom>
        </p:spPr>
      </p:pic>
    </p:spTree>
    <p:extLst>
      <p:ext uri="{BB962C8B-B14F-4D97-AF65-F5344CB8AC3E}">
        <p14:creationId xmlns:p14="http://schemas.microsoft.com/office/powerpoint/2010/main" val="3413752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B92AD-5C6C-4F7F-9A2E-4796E409FD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4FE13A-6D95-477F-B68B-F47D05B4D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6C53AB3-23C0-4B79-8408-6A603072D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A2A90DE-66D8-4B37-97D3-5E45BC45E1FE}"/>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031B4EC5-B616-4DF4-98FA-80335A2A7E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EEA2A-FAFB-4888-9888-23042A81EC82}"/>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224031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5F5FB2-CAF0-4164-88CC-FD012321BE5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3BE46D9-958F-411C-BF55-38D8E13B09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3623A4-54DB-484B-B6AD-149AA2902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1739D37-2896-4970-9FD1-FFEEF81C3ECB}"/>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1289257F-2CDC-4162-9B00-90E71A2623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D08245-45A4-4213-BC00-0BE3293F7D0D}"/>
              </a:ext>
            </a:extLst>
          </p:cNvPr>
          <p:cNvSpPr>
            <a:spLocks noGrp="1"/>
          </p:cNvSpPr>
          <p:nvPr>
            <p:ph type="sldNum" sz="quarter" idx="12"/>
          </p:nvPr>
        </p:nvSpPr>
        <p:spPr/>
        <p:txBody>
          <a:body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82071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A4B2C1-B39F-410F-A948-4B8F58C17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6FAD11-BE8E-4A67-B9FF-291BCBD6BE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F4979CA-B529-4392-BB2E-30118DCD2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44092A2-A008-4136-ACBA-1D10EA05CB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B10CCD-5434-48B3-937C-3162C84462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DB24-B25B-49D7-A066-6E012C0AC9EA}" type="slidenum">
              <a:rPr lang="zh-CN" altLang="en-US" smtClean="0"/>
              <a:t>‹#›</a:t>
            </a:fld>
            <a:endParaRPr lang="zh-CN" altLang="en-US"/>
          </a:p>
        </p:txBody>
      </p:sp>
    </p:spTree>
    <p:extLst>
      <p:ext uri="{BB962C8B-B14F-4D97-AF65-F5344CB8AC3E}">
        <p14:creationId xmlns:p14="http://schemas.microsoft.com/office/powerpoint/2010/main" val="1996089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mc:AlternateContent xmlns:mc="http://schemas.openxmlformats.org/markup-compatibility/2006" xmlns:p14="http://schemas.microsoft.com/office/powerpoint/2010/main">
    <mc:Choice Requires="p14">
      <p:transition p14:dur="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4.xml"/><Relationship Id="rId7" Type="http://schemas.openxmlformats.org/officeDocument/2006/relationships/image" Target="../media/image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emf"/><Relationship Id="rId5" Type="http://schemas.microsoft.com/office/2007/relationships/hdphoto" Target="../media/hdphoto1.wdp"/><Relationship Id="rId10" Type="http://schemas.openxmlformats.org/officeDocument/2006/relationships/oleObject" Target="../embeddings/oleObject3.bin"/><Relationship Id="rId4" Type="http://schemas.openxmlformats.org/officeDocument/2006/relationships/image" Target="../media/image2.png"/><Relationship Id="rId9"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5.xml"/><Relationship Id="rId7" Type="http://schemas.openxmlformats.org/officeDocument/2006/relationships/image" Target="../media/image12.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4.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9.png"/><Relationship Id="rId4" Type="http://schemas.microsoft.com/office/2007/relationships/hdphoto" Target="../media/hdphoto1.wdp"/><Relationship Id="rId9"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9.jpe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grpSp>
        <p:nvGrpSpPr>
          <p:cNvPr id="2" name="群組 1"/>
          <p:cNvGrpSpPr/>
          <p:nvPr/>
        </p:nvGrpSpPr>
        <p:grpSpPr>
          <a:xfrm>
            <a:off x="770107" y="1892875"/>
            <a:ext cx="10651787" cy="3711642"/>
            <a:chOff x="770107" y="1892875"/>
            <a:chExt cx="10651787" cy="3711642"/>
          </a:xfrm>
        </p:grpSpPr>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1399802" y="3204107"/>
              <a:ext cx="93923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en-US" altLang="zh-CN" sz="4000" noProof="1"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i-Coding</a:t>
              </a:r>
              <a:r>
                <a:rPr lang="zh-TW" altLang="en-US"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：運算思維自主學習平臺</a:t>
              </a:r>
              <a:endParaRPr lang="zh-CN" altLang="zh-CN" sz="4000" noProof="1">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矩形 9">
              <a:extLst>
                <a:ext uri="{FF2B5EF4-FFF2-40B4-BE49-F238E27FC236}">
                  <a16:creationId xmlns:a16="http://schemas.microsoft.com/office/drawing/2014/main" id="{C617672C-AF27-48FE-B579-AEEDA534859A}"/>
                </a:ext>
              </a:extLst>
            </p:cNvPr>
            <p:cNvSpPr/>
            <p:nvPr/>
          </p:nvSpPr>
          <p:spPr>
            <a:xfrm>
              <a:off x="3665980" y="4514988"/>
              <a:ext cx="4860039" cy="1089529"/>
            </a:xfrm>
            <a:prstGeom prst="rect">
              <a:avLst/>
            </a:prstGeom>
          </p:spPr>
          <p:txBody>
            <a:bodyPr wrap="square">
              <a:spAutoFit/>
            </a:bodyPr>
            <a:lstStyle/>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指導教授：江傳文 博士</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隊員姓名</a:t>
              </a:r>
              <a:r>
                <a:rPr lang="zh-TW"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：曾柏</a:t>
              </a: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翰、廖辰懋、詹賀淋、許百加</a:t>
              </a:r>
              <a:endParaRPr lang="en-US" altLang="zh-TW"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pPr algn="ctr">
                <a:lnSpc>
                  <a:spcPct val="120000"/>
                </a:lnSpc>
              </a:pPr>
              <a:r>
                <a:rPr lang="zh-TW" altLang="en-US"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報告者：許百加、曾柏翰</a:t>
              </a: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a:extLst>
                <a:ext uri="{FF2B5EF4-FFF2-40B4-BE49-F238E27FC236}">
                  <a16:creationId xmlns:a16="http://schemas.microsoft.com/office/drawing/2014/main" id="{7E8FAE55-27E0-44B0-9CB1-DC577B24214F}"/>
                </a:ext>
              </a:extLst>
            </p:cNvPr>
            <p:cNvSpPr txBox="1"/>
            <p:nvPr/>
          </p:nvSpPr>
          <p:spPr>
            <a:xfrm>
              <a:off x="770107" y="1892875"/>
              <a:ext cx="10651787" cy="830997"/>
            </a:xfrm>
            <a:prstGeom prst="rect">
              <a:avLst/>
            </a:prstGeom>
            <a:noFill/>
          </p:spPr>
          <p:txBody>
            <a:bodyPr wrap="square" rtlCol="0">
              <a:spAutoFit/>
            </a:bodyPr>
            <a:lstStyle/>
            <a:p>
              <a:pPr algn="dist"/>
              <a:r>
                <a:rPr lang="zh-TW" altLang="en-US" sz="4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物件導向設計實習</a:t>
              </a:r>
              <a:endParaRPr lang="zh-CN" altLang="en-US" sz="4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4" name="文字方塊 3"/>
          <p:cNvSpPr txBox="1"/>
          <p:nvPr/>
        </p:nvSpPr>
        <p:spPr>
          <a:xfrm>
            <a:off x="10495936" y="6189302"/>
            <a:ext cx="1696064" cy="369332"/>
          </a:xfrm>
          <a:prstGeom prst="rect">
            <a:avLst/>
          </a:prstGeom>
          <a:noFill/>
        </p:spPr>
        <p:txBody>
          <a:bodyPr wrap="square" rtlCol="0">
            <a:spAutoFit/>
          </a:bodyPr>
          <a:lstStyle/>
          <a:p>
            <a:r>
              <a:rPr lang="en-US" altLang="zh-TW" dirty="0" smtClean="0">
                <a:latin typeface="微軟正黑體" panose="020B0604030504040204" pitchFamily="34" charset="-120"/>
                <a:ea typeface="微軟正黑體" panose="020B0604030504040204" pitchFamily="34" charset="-120"/>
              </a:rPr>
              <a:t>2019.06.13</a:t>
            </a:r>
            <a:endParaRPr lang="zh-TW" altLang="en-US" dirty="0">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46621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10</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5" name="表格 4"/>
          <p:cNvGraphicFramePr>
            <a:graphicFrameLocks noGrp="1"/>
          </p:cNvGraphicFramePr>
          <p:nvPr/>
        </p:nvGraphicFramePr>
        <p:xfrm>
          <a:off x="1850881" y="871424"/>
          <a:ext cx="8691563" cy="4658892"/>
        </p:xfrm>
        <a:graphic>
          <a:graphicData uri="http://schemas.openxmlformats.org/drawingml/2006/table">
            <a:tbl>
              <a:tblPr firstRow="1" firstCol="1" bandRow="1">
                <a:tableStyleId>{5C22544A-7EE6-4342-B048-85BDC9FD1C3A}</a:tableStyleId>
              </a:tblPr>
              <a:tblGrid>
                <a:gridCol w="1681981">
                  <a:extLst>
                    <a:ext uri="{9D8B030D-6E8A-4147-A177-3AD203B41FA5}">
                      <a16:colId xmlns:a16="http://schemas.microsoft.com/office/drawing/2014/main" val="108727337"/>
                    </a:ext>
                  </a:extLst>
                </a:gridCol>
                <a:gridCol w="2322288">
                  <a:extLst>
                    <a:ext uri="{9D8B030D-6E8A-4147-A177-3AD203B41FA5}">
                      <a16:colId xmlns:a16="http://schemas.microsoft.com/office/drawing/2014/main" val="3512871990"/>
                    </a:ext>
                  </a:extLst>
                </a:gridCol>
                <a:gridCol w="4687294">
                  <a:extLst>
                    <a:ext uri="{9D8B030D-6E8A-4147-A177-3AD203B41FA5}">
                      <a16:colId xmlns:a16="http://schemas.microsoft.com/office/drawing/2014/main" val="3038882430"/>
                    </a:ext>
                  </a:extLst>
                </a:gridCol>
              </a:tblGrid>
              <a:tr h="466309">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378818293"/>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管理單元</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教師在登入系統後可對其開授的課程進行新增單元的動作。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743269995"/>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85099332"/>
                  </a:ext>
                </a:extLst>
              </a:tr>
              <a:tr h="49324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修改單元</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419775378"/>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刪除單元</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教師在登入系統後可對其開授的課程進行刪除單元的動作。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1281099964"/>
                  </a:ext>
                </a:extLst>
              </a:tr>
              <a:tr h="49324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管理教材</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教師在登入系統後可對其開授的課程進行上傳教材的動作。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956188506"/>
                  </a:ext>
                </a:extLst>
              </a:tr>
              <a:tr h="73986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查看教材</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教師在登入系統後可對其開授的課程進行查看教材的動作。學生在登入系統後可對其選修的課程進行觀看教材的動作，也提供筆記功能給學生使用。</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627243666"/>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教師在登入系統後可對其開授的課程進行修改教材的動作。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3221864761"/>
                  </a:ext>
                </a:extLst>
              </a:tr>
              <a:tr h="49324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刪除教材</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教師在登入系統後可對其開授的課程進行刪除教材的動作。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3165" marR="63165" marT="0" marB="0" anchor="ctr"/>
                </a:tc>
                <a:extLst>
                  <a:ext uri="{0D108BD9-81ED-4DB2-BD59-A6C34878D82A}">
                    <a16:rowId xmlns:a16="http://schemas.microsoft.com/office/drawing/2014/main" val="828974447"/>
                  </a:ext>
                </a:extLst>
              </a:tr>
            </a:tbl>
          </a:graphicData>
        </a:graphic>
      </p:graphicFrame>
    </p:spTree>
    <p:extLst>
      <p:ext uri="{BB962C8B-B14F-4D97-AF65-F5344CB8AC3E}">
        <p14:creationId xmlns:p14="http://schemas.microsoft.com/office/powerpoint/2010/main" val="3772414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11</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34673" y="863630"/>
          <a:ext cx="8842518" cy="5900445"/>
        </p:xfrm>
        <a:graphic>
          <a:graphicData uri="http://schemas.openxmlformats.org/drawingml/2006/table">
            <a:tbl>
              <a:tblPr firstRow="1" firstCol="1" bandRow="1">
                <a:tableStyleId>{5C22544A-7EE6-4342-B048-85BDC9FD1C3A}</a:tableStyleId>
              </a:tblPr>
              <a:tblGrid>
                <a:gridCol w="1249659">
                  <a:extLst>
                    <a:ext uri="{9D8B030D-6E8A-4147-A177-3AD203B41FA5}">
                      <a16:colId xmlns:a16="http://schemas.microsoft.com/office/drawing/2014/main" val="1571782676"/>
                    </a:ext>
                  </a:extLst>
                </a:gridCol>
                <a:gridCol w="1759718">
                  <a:extLst>
                    <a:ext uri="{9D8B030D-6E8A-4147-A177-3AD203B41FA5}">
                      <a16:colId xmlns:a16="http://schemas.microsoft.com/office/drawing/2014/main" val="3527427161"/>
                    </a:ext>
                  </a:extLst>
                </a:gridCol>
                <a:gridCol w="5833141">
                  <a:extLst>
                    <a:ext uri="{9D8B030D-6E8A-4147-A177-3AD203B41FA5}">
                      <a16:colId xmlns:a16="http://schemas.microsoft.com/office/drawing/2014/main" val="1034848703"/>
                    </a:ext>
                  </a:extLst>
                </a:gridCol>
              </a:tblGrid>
              <a:tr h="281323">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95378114"/>
                  </a:ext>
                </a:extLst>
              </a:tr>
              <a:tr h="32089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管理課程影片</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教師在登入系統後可對其開授的課程進行新增課程影片的動作。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976709533"/>
                  </a:ext>
                </a:extLst>
              </a:tr>
              <a:tr h="481343">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教師在登入系統後可對其開授的課程進行查看課程影片的動作。學生在登入系統後可對其選修的課程進行查看課程影片的動作。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97088745"/>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刪除課程影片</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教師在登入系統後可對其開授的課程進行刪除課程影片的動作。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454403200"/>
                  </a:ext>
                </a:extLst>
              </a:tr>
              <a:tr h="32089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觀看影片情形</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教師在登入系統後可對其開授的課程進行觀看影片情形的動作。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24189395"/>
                  </a:ext>
                </a:extLst>
              </a:tr>
              <a:tr h="225058">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管理測驗</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新增測驗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教師在登入系統後可對其開授的課程進行新增測驗的動作。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12197825"/>
                  </a:ext>
                </a:extLst>
              </a:tr>
              <a:tr h="67517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教師在登入系統後可對其開授的課程並且已新增的測驗進行查看測驗的動作。學生在登入系統後可對其選修的課程並且已被新增的測驗進行查看測驗的動作。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361329987"/>
                  </a:ext>
                </a:extLst>
              </a:tr>
              <a:tr h="225058">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4160850521"/>
                  </a:ext>
                </a:extLst>
              </a:tr>
              <a:tr h="450116">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刪除測驗</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教師在登入系統後可對其開授的課程並且已新增的測驗進行刪除測驗的動作。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16554336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批閱測驗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教師在登入系統後可對其開授的課程內已新增且學生已提交的測驗進行批閱測驗的動作。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549423305"/>
                  </a:ext>
                </a:extLst>
              </a:tr>
              <a:tr h="450116">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提交測驗</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學生在登入系統後可對其已選修的課程並已被新增的測驗進行填答測驗的動作。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764293175"/>
                  </a:ext>
                </a:extLst>
              </a:tr>
              <a:tr h="675175">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管理筆記</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學生在登入系統後可完成新增筆記的動作，在觀看課程影片及教材時，旁邊會有筆記本供學生紀錄筆記，還提供排版、調整字體大小等功能可以使用。</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3485553726"/>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學生在登入系統後可完成查看筆記的動作。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2855503449"/>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修改筆記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學生在登入系統後可完成修改筆記的動作。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949202118"/>
                  </a:ext>
                </a:extLst>
              </a:tr>
              <a:tr h="225058">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刪除筆記</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學生在登入系統後可完成刪除筆記的動作。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36945" marR="36945" marT="0" marB="0" anchor="ctr"/>
                </a:tc>
                <a:extLst>
                  <a:ext uri="{0D108BD9-81ED-4DB2-BD59-A6C34878D82A}">
                    <a16:rowId xmlns:a16="http://schemas.microsoft.com/office/drawing/2014/main" val="1114789512"/>
                  </a:ext>
                </a:extLst>
              </a:tr>
            </a:tbl>
          </a:graphicData>
        </a:graphic>
      </p:graphicFrame>
    </p:spTree>
    <p:extLst>
      <p:ext uri="{BB962C8B-B14F-4D97-AF65-F5344CB8AC3E}">
        <p14:creationId xmlns:p14="http://schemas.microsoft.com/office/powerpoint/2010/main" val="950679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12</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50881" y="871420"/>
          <a:ext cx="8691564" cy="5595420"/>
        </p:xfrm>
        <a:graphic>
          <a:graphicData uri="http://schemas.openxmlformats.org/drawingml/2006/table">
            <a:tbl>
              <a:tblPr firstRow="1" firstCol="1" bandRow="1">
                <a:tableStyleId>{5C22544A-7EE6-4342-B048-85BDC9FD1C3A}</a:tableStyleId>
              </a:tblPr>
              <a:tblGrid>
                <a:gridCol w="1679719">
                  <a:extLst>
                    <a:ext uri="{9D8B030D-6E8A-4147-A177-3AD203B41FA5}">
                      <a16:colId xmlns:a16="http://schemas.microsoft.com/office/drawing/2014/main" val="1212660069"/>
                    </a:ext>
                  </a:extLst>
                </a:gridCol>
                <a:gridCol w="2328333">
                  <a:extLst>
                    <a:ext uri="{9D8B030D-6E8A-4147-A177-3AD203B41FA5}">
                      <a16:colId xmlns:a16="http://schemas.microsoft.com/office/drawing/2014/main" val="397916268"/>
                    </a:ext>
                  </a:extLst>
                </a:gridCol>
                <a:gridCol w="4683512">
                  <a:extLst>
                    <a:ext uri="{9D8B030D-6E8A-4147-A177-3AD203B41FA5}">
                      <a16:colId xmlns:a16="http://schemas.microsoft.com/office/drawing/2014/main" val="155262530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077029697"/>
                  </a:ext>
                </a:extLst>
              </a:tr>
              <a:tr h="120870">
                <a:tc rowSpan="6">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管理課程成員</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審核成員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學生或助教申請加入該課程之後，會出現在待審核名單中，教師可決定是否讓此學生或助教加入此課堂。</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015123930"/>
                  </a:ext>
                </a:extLst>
              </a:tr>
              <a:tr h="6043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查看成員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教師在可對其開授的課程進行查看學生的動作。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2783886741"/>
                  </a:ext>
                </a:extLst>
              </a:tr>
              <a:tr h="6043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刪除成員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教師可對其已開授的課程刪除已選修該課程的學生。</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52427432"/>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新增助教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教師可對其開授的課程新增助教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欲新增的助教必須已成為此課程的學生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4186691"/>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設定權限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教師可對其開授的課程並已被新增的助教設定助教管理單元、審核成員、批閱測驗及修改課程的權限。</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69000994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刪除助教</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教師在登入系統後可對其已開授的課程刪除該課程的助教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被刪除的助教會變成該課程的學生</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485682644"/>
                  </a:ext>
                </a:extLst>
              </a:tr>
              <a:tr h="181306">
                <a:tc rowSpan="3">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管理學習狀況</a:t>
                      </a:r>
                      <a:endParaRPr lang="zh-TW" sz="20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分析學習成效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線上教育平臺會搜集每個學生在查看影片上的行為，並運用這些行為來對學生進行</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分析，教師可從</a:t>
                      </a:r>
                      <a:r>
                        <a:rPr lang="en-US" sz="1600" kern="100">
                          <a:effectLst/>
                          <a:latin typeface="微軟正黑體" panose="020B0604030504040204" pitchFamily="34" charset="-120"/>
                          <a:ea typeface="微軟正黑體" panose="020B0604030504040204" pitchFamily="34" charset="-120"/>
                        </a:rPr>
                        <a:t>RFM</a:t>
                      </a:r>
                      <a:r>
                        <a:rPr lang="zh-TW" sz="1600" kern="100">
                          <a:effectLst/>
                          <a:latin typeface="微軟正黑體" panose="020B0604030504040204" pitchFamily="34" charset="-120"/>
                          <a:ea typeface="微軟正黑體" panose="020B0604030504040204" pitchFamily="34" charset="-120"/>
                        </a:rPr>
                        <a:t>分析圖中點選任一點來查看學生的測驗成績等資訊。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1381422264"/>
                  </a:ext>
                </a:extLst>
              </a:tr>
              <a:tr h="24174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查看測驗成績</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教師在登入系統後可對其已新增的測驗查看學生已答題的測驗成績。</a:t>
                      </a:r>
                    </a:p>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學生在登入系統後可對其已提交的測驗查看測驗成績</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教師開放學生查閱</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3820354166"/>
                  </a:ext>
                </a:extLst>
              </a:tr>
              <a:tr h="12087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看測驗情況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教師在登入系統後可對其已新增的測驗查看學生已答題的測驗情況。</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7196" marR="27196" marT="0" marB="0" anchor="ctr"/>
                </a:tc>
                <a:extLst>
                  <a:ext uri="{0D108BD9-81ED-4DB2-BD59-A6C34878D82A}">
                    <a16:rowId xmlns:a16="http://schemas.microsoft.com/office/drawing/2014/main" val="4117138635"/>
                  </a:ext>
                </a:extLst>
              </a:tr>
            </a:tbl>
          </a:graphicData>
        </a:graphic>
      </p:graphicFrame>
    </p:spTree>
    <p:extLst>
      <p:ext uri="{BB962C8B-B14F-4D97-AF65-F5344CB8AC3E}">
        <p14:creationId xmlns:p14="http://schemas.microsoft.com/office/powerpoint/2010/main" val="3480708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13</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表格 1"/>
          <p:cNvGraphicFramePr>
            <a:graphicFrameLocks noGrp="1"/>
          </p:cNvGraphicFramePr>
          <p:nvPr/>
        </p:nvGraphicFramePr>
        <p:xfrm>
          <a:off x="1850881" y="871420"/>
          <a:ext cx="8691563" cy="4863900"/>
        </p:xfrm>
        <a:graphic>
          <a:graphicData uri="http://schemas.openxmlformats.org/drawingml/2006/table">
            <a:tbl>
              <a:tblPr firstRow="1" firstCol="1" bandRow="1">
                <a:tableStyleId>{5C22544A-7EE6-4342-B048-85BDC9FD1C3A}</a:tableStyleId>
              </a:tblPr>
              <a:tblGrid>
                <a:gridCol w="1671252">
                  <a:extLst>
                    <a:ext uri="{9D8B030D-6E8A-4147-A177-3AD203B41FA5}">
                      <a16:colId xmlns:a16="http://schemas.microsoft.com/office/drawing/2014/main" val="3067649564"/>
                    </a:ext>
                  </a:extLst>
                </a:gridCol>
                <a:gridCol w="2328334">
                  <a:extLst>
                    <a:ext uri="{9D8B030D-6E8A-4147-A177-3AD203B41FA5}">
                      <a16:colId xmlns:a16="http://schemas.microsoft.com/office/drawing/2014/main" val="395204547"/>
                    </a:ext>
                  </a:extLst>
                </a:gridCol>
                <a:gridCol w="4691977">
                  <a:extLst>
                    <a:ext uri="{9D8B030D-6E8A-4147-A177-3AD203B41FA5}">
                      <a16:colId xmlns:a16="http://schemas.microsoft.com/office/drawing/2014/main" val="3280321734"/>
                    </a:ext>
                  </a:extLst>
                </a:gridCol>
              </a:tblGrid>
              <a:tr h="474780">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340512591"/>
                  </a:ext>
                </a:extLst>
              </a:tr>
              <a:tr h="103603">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管理討論區</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發佈文章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教師在登入系統後可對其開授的課程進行發佈文章的動作。學生在登入系統後可對其選修的課程進行發佈文章的動作。</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401112763"/>
                  </a:ext>
                </a:extLst>
              </a:tr>
              <a:tr h="155405">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修改文章</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教師在登入系統後可對其開授的課程並且為自己已發佈的文章進行修改文章的動作。學生在登入系統後可對其選修的課程並且為自己已發佈的文章進行修改文章的動作。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436255780"/>
                  </a:ext>
                </a:extLst>
              </a:tr>
              <a:tr h="103603">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教師在登入系統後可對其開授的課程進行查看文章的動作。學生在登入系統後可對其開授的課程進行查看文章的動作。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698427826"/>
                  </a:ext>
                </a:extLst>
              </a:tr>
              <a:tr h="15540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刪除文章</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教師在登入系統後可對其開授的課程並且為自己已發佈的文章進行刪除文章的動作。學生在登入系統後可對其選修的課程並且為自己已發佈的文章進行刪除文章的動作。</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885470083"/>
                  </a:ext>
                </a:extLst>
              </a:tr>
              <a:tr h="51802">
                <a:tc rowSpan="2">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練習程式</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編寫程式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會員在登入系統後可在本平臺上使用線上編譯器來編譯程式。</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1742989064"/>
                  </a:ext>
                </a:extLst>
              </a:tr>
              <a:tr h="51802">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練習程式題</a:t>
                      </a:r>
                      <a:endParaRPr lang="zh-TW" sz="18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會員在登入系統後可在本平臺上使用程式練習區提交程式題。</a:t>
                      </a:r>
                      <a:endParaRPr lang="zh-TW" sz="18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23311" marR="23311" marT="0" marB="0" anchor="ctr"/>
                </a:tc>
                <a:extLst>
                  <a:ext uri="{0D108BD9-81ED-4DB2-BD59-A6C34878D82A}">
                    <a16:rowId xmlns:a16="http://schemas.microsoft.com/office/drawing/2014/main" val="2648087693"/>
                  </a:ext>
                </a:extLst>
              </a:tr>
            </a:tbl>
          </a:graphicData>
        </a:graphic>
      </p:graphicFrame>
    </p:spTree>
    <p:extLst>
      <p:ext uri="{BB962C8B-B14F-4D97-AF65-F5344CB8AC3E}">
        <p14:creationId xmlns:p14="http://schemas.microsoft.com/office/powerpoint/2010/main" val="20249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3</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2982457"/>
            <a:ext cx="3904343" cy="1077218"/>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流程活動圖</a:t>
            </a:r>
            <a:endParaRPr lang="en-US" altLang="zh-TW"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和實體關係圖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5627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15</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nvPr>
        </p:nvGraphicFramePr>
        <p:xfrm>
          <a:off x="659356" y="1407100"/>
          <a:ext cx="3833813" cy="5418137"/>
        </p:xfrm>
        <a:graphic>
          <a:graphicData uri="http://schemas.openxmlformats.org/presentationml/2006/ole">
            <mc:AlternateContent xmlns:mc="http://schemas.openxmlformats.org/markup-compatibility/2006">
              <mc:Choice xmlns:v="urn:schemas-microsoft-com:vml" Requires="v">
                <p:oleObj spid="_x0000_s9230"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659356" y="1407100"/>
                        <a:ext cx="3833813" cy="5418137"/>
                      </a:xfrm>
                      <a:prstGeom prst="rect">
                        <a:avLst/>
                      </a:prstGeom>
                    </p:spPr>
                  </p:pic>
                </p:oleObj>
              </mc:Fallback>
            </mc:AlternateContent>
          </a:graphicData>
        </a:graphic>
      </p:graphicFrame>
      <p:graphicFrame>
        <p:nvGraphicFramePr>
          <p:cNvPr id="10" name="物件 9"/>
          <p:cNvGraphicFramePr>
            <a:graphicFrameLocks noChangeAspect="1"/>
          </p:cNvGraphicFramePr>
          <p:nvPr>
            <p:extLst/>
          </p:nvPr>
        </p:nvGraphicFramePr>
        <p:xfrm>
          <a:off x="4306924" y="1405514"/>
          <a:ext cx="3777114" cy="5334952"/>
        </p:xfrm>
        <a:graphic>
          <a:graphicData uri="http://schemas.openxmlformats.org/presentationml/2006/ole">
            <mc:AlternateContent xmlns:mc="http://schemas.openxmlformats.org/markup-compatibility/2006">
              <mc:Choice xmlns:v="urn:schemas-microsoft-com:vml" Requires="v">
                <p:oleObj spid="_x0000_s9231" name="Visio" r:id="rId8" imgW="7574209" imgH="10706155" progId="Visio.Drawing.15">
                  <p:embed/>
                </p:oleObj>
              </mc:Choice>
              <mc:Fallback>
                <p:oleObj name="Visio" r:id="rId8" imgW="7574209" imgH="10706155" progId="Visio.Drawing.15">
                  <p:embed/>
                  <p:pic>
                    <p:nvPicPr>
                      <p:cNvPr id="10" name="物件 9"/>
                      <p:cNvPicPr/>
                      <p:nvPr/>
                    </p:nvPicPr>
                    <p:blipFill>
                      <a:blip r:embed="rId9"/>
                      <a:stretch>
                        <a:fillRect/>
                      </a:stretch>
                    </p:blipFill>
                    <p:spPr>
                      <a:xfrm>
                        <a:off x="4306924" y="1405514"/>
                        <a:ext cx="3777114" cy="5334952"/>
                      </a:xfrm>
                      <a:prstGeom prst="rect">
                        <a:avLst/>
                      </a:prstGeom>
                    </p:spPr>
                  </p:pic>
                </p:oleObj>
              </mc:Fallback>
            </mc:AlternateContent>
          </a:graphicData>
        </a:graphic>
      </p:graphicFrame>
      <p:graphicFrame>
        <p:nvGraphicFramePr>
          <p:cNvPr id="4" name="物件 3"/>
          <p:cNvGraphicFramePr>
            <a:graphicFrameLocks noChangeAspect="1"/>
          </p:cNvGraphicFramePr>
          <p:nvPr>
            <p:extLst/>
          </p:nvPr>
        </p:nvGraphicFramePr>
        <p:xfrm>
          <a:off x="7892414" y="1521399"/>
          <a:ext cx="3165729" cy="5048191"/>
        </p:xfrm>
        <a:graphic>
          <a:graphicData uri="http://schemas.openxmlformats.org/presentationml/2006/ole">
            <mc:AlternateContent xmlns:mc="http://schemas.openxmlformats.org/markup-compatibility/2006">
              <mc:Choice xmlns:v="urn:schemas-microsoft-com:vml" Requires="v">
                <p:oleObj spid="_x0000_s9232" name="Visio" r:id="rId10" imgW="6385489" imgH="10202998" progId="Visio.Drawing.15">
                  <p:embed/>
                </p:oleObj>
              </mc:Choice>
              <mc:Fallback>
                <p:oleObj name="Visio" r:id="rId10" imgW="6385489" imgH="10202998" progId="Visio.Drawing.15">
                  <p:embed/>
                  <p:pic>
                    <p:nvPicPr>
                      <p:cNvPr id="4" name="物件 3"/>
                      <p:cNvPicPr/>
                      <p:nvPr/>
                    </p:nvPicPr>
                    <p:blipFill>
                      <a:blip r:embed="rId11"/>
                      <a:stretch>
                        <a:fillRect/>
                      </a:stretch>
                    </p:blipFill>
                    <p:spPr>
                      <a:xfrm>
                        <a:off x="7892414" y="1521399"/>
                        <a:ext cx="3165729" cy="5048191"/>
                      </a:xfrm>
                      <a:prstGeom prst="rect">
                        <a:avLst/>
                      </a:prstGeom>
                    </p:spPr>
                  </p:pic>
                </p:oleObj>
              </mc:Fallback>
            </mc:AlternateContent>
          </a:graphicData>
        </a:graphic>
      </p:graphicFrame>
      <p:sp>
        <p:nvSpPr>
          <p:cNvPr id="6" name="文字方塊 5"/>
          <p:cNvSpPr txBox="1"/>
          <p:nvPr/>
        </p:nvSpPr>
        <p:spPr>
          <a:xfrm>
            <a:off x="1959264" y="1152067"/>
            <a:ext cx="1156469" cy="369332"/>
          </a:xfrm>
          <a:prstGeom prst="rect">
            <a:avLst/>
          </a:prstGeom>
          <a:noFill/>
        </p:spPr>
        <p:txBody>
          <a:bodyPr wrap="square" rtlCol="0">
            <a:spAutoFit/>
          </a:bodyPr>
          <a:lstStyle/>
          <a:p>
            <a:r>
              <a:rPr lang="zh-TW" altLang="en-US" dirty="0" smtClean="0"/>
              <a:t>管理課程</a:t>
            </a:r>
            <a:endParaRPr lang="zh-TW" altLang="en-US" dirty="0"/>
          </a:p>
        </p:txBody>
      </p:sp>
      <p:sp>
        <p:nvSpPr>
          <p:cNvPr id="12" name="文字方塊 11"/>
          <p:cNvSpPr txBox="1"/>
          <p:nvPr/>
        </p:nvSpPr>
        <p:spPr>
          <a:xfrm>
            <a:off x="5490396" y="1152067"/>
            <a:ext cx="1156469" cy="369332"/>
          </a:xfrm>
          <a:prstGeom prst="rect">
            <a:avLst/>
          </a:prstGeom>
          <a:noFill/>
        </p:spPr>
        <p:txBody>
          <a:bodyPr wrap="square" rtlCol="0">
            <a:spAutoFit/>
          </a:bodyPr>
          <a:lstStyle/>
          <a:p>
            <a:r>
              <a:rPr lang="zh-TW" altLang="en-US" dirty="0" smtClean="0"/>
              <a:t>管理教材</a:t>
            </a:r>
            <a:endParaRPr lang="zh-TW" altLang="en-US" dirty="0"/>
          </a:p>
        </p:txBody>
      </p:sp>
      <p:sp>
        <p:nvSpPr>
          <p:cNvPr id="13" name="文字方塊 12"/>
          <p:cNvSpPr txBox="1"/>
          <p:nvPr/>
        </p:nvSpPr>
        <p:spPr>
          <a:xfrm>
            <a:off x="8791189" y="1152067"/>
            <a:ext cx="1559803" cy="369332"/>
          </a:xfrm>
          <a:prstGeom prst="rect">
            <a:avLst/>
          </a:prstGeom>
          <a:noFill/>
        </p:spPr>
        <p:txBody>
          <a:bodyPr wrap="square" rtlCol="0">
            <a:spAutoFit/>
          </a:bodyPr>
          <a:lstStyle/>
          <a:p>
            <a:r>
              <a:rPr lang="zh-TW" altLang="en-US" dirty="0" smtClean="0"/>
              <a:t>管理課程影片</a:t>
            </a:r>
            <a:endParaRPr lang="zh-TW" altLang="en-US" dirty="0"/>
          </a:p>
        </p:txBody>
      </p:sp>
    </p:spTree>
    <p:extLst>
      <p:ext uri="{BB962C8B-B14F-4D97-AF65-F5344CB8AC3E}">
        <p14:creationId xmlns:p14="http://schemas.microsoft.com/office/powerpoint/2010/main" val="3634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16</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2" name="物件 1"/>
          <p:cNvGraphicFramePr>
            <a:graphicFrameLocks noChangeAspect="1"/>
          </p:cNvGraphicFramePr>
          <p:nvPr>
            <p:extLst/>
          </p:nvPr>
        </p:nvGraphicFramePr>
        <p:xfrm>
          <a:off x="2728889" y="1145945"/>
          <a:ext cx="3864274" cy="5593522"/>
        </p:xfrm>
        <a:graphic>
          <a:graphicData uri="http://schemas.openxmlformats.org/presentationml/2006/ole">
            <mc:AlternateContent xmlns:mc="http://schemas.openxmlformats.org/markup-compatibility/2006">
              <mc:Choice xmlns:v="urn:schemas-microsoft-com:vml" Requires="v">
                <p:oleObj spid="_x0000_s10250" name="Visio" r:id="rId6" imgW="7574209" imgH="10706155" progId="Visio.Drawing.15">
                  <p:embed/>
                </p:oleObj>
              </mc:Choice>
              <mc:Fallback>
                <p:oleObj name="Visio" r:id="rId6" imgW="7574209" imgH="10706155" progId="Visio.Drawing.15">
                  <p:embed/>
                  <p:pic>
                    <p:nvPicPr>
                      <p:cNvPr id="2" name="物件 1"/>
                      <p:cNvPicPr/>
                      <p:nvPr/>
                    </p:nvPicPr>
                    <p:blipFill>
                      <a:blip r:embed="rId7"/>
                      <a:stretch>
                        <a:fillRect/>
                      </a:stretch>
                    </p:blipFill>
                    <p:spPr>
                      <a:xfrm>
                        <a:off x="2728889" y="1145945"/>
                        <a:ext cx="3864274" cy="5593522"/>
                      </a:xfrm>
                      <a:prstGeom prst="rect">
                        <a:avLst/>
                      </a:prstGeom>
                    </p:spPr>
                  </p:pic>
                </p:oleObj>
              </mc:Fallback>
            </mc:AlternateContent>
          </a:graphicData>
        </a:graphic>
      </p:graphicFrame>
      <p:graphicFrame>
        <p:nvGraphicFramePr>
          <p:cNvPr id="10" name="物件 9"/>
          <p:cNvGraphicFramePr>
            <a:graphicFrameLocks noChangeAspect="1"/>
          </p:cNvGraphicFramePr>
          <p:nvPr>
            <p:extLst/>
          </p:nvPr>
        </p:nvGraphicFramePr>
        <p:xfrm>
          <a:off x="6424540" y="1192154"/>
          <a:ext cx="5361060" cy="6510904"/>
        </p:xfrm>
        <a:graphic>
          <a:graphicData uri="http://schemas.openxmlformats.org/presentationml/2006/ole">
            <mc:AlternateContent xmlns:mc="http://schemas.openxmlformats.org/markup-compatibility/2006">
              <mc:Choice xmlns:v="urn:schemas-microsoft-com:vml" Requires="v">
                <p:oleObj spid="_x0000_s10251" name="Visio" r:id="rId8" imgW="14683563" imgH="20947530" progId="Visio.Drawing.15">
                  <p:embed/>
                </p:oleObj>
              </mc:Choice>
              <mc:Fallback>
                <p:oleObj name="Visio" r:id="rId8" imgW="14683563" imgH="20947530" progId="Visio.Drawing.15">
                  <p:embed/>
                  <p:pic>
                    <p:nvPicPr>
                      <p:cNvPr id="10" name="物件 9"/>
                      <p:cNvPicPr/>
                      <p:nvPr/>
                    </p:nvPicPr>
                    <p:blipFill>
                      <a:blip r:embed="rId9"/>
                      <a:stretch>
                        <a:fillRect/>
                      </a:stretch>
                    </p:blipFill>
                    <p:spPr>
                      <a:xfrm>
                        <a:off x="6424540" y="1192154"/>
                        <a:ext cx="5361060" cy="6510904"/>
                      </a:xfrm>
                      <a:prstGeom prst="rect">
                        <a:avLst/>
                      </a:prstGeom>
                    </p:spPr>
                  </p:pic>
                </p:oleObj>
              </mc:Fallback>
            </mc:AlternateContent>
          </a:graphicData>
        </a:graphic>
      </p:graphicFrame>
      <p:sp>
        <p:nvSpPr>
          <p:cNvPr id="12" name="文字方塊 11"/>
          <p:cNvSpPr txBox="1"/>
          <p:nvPr/>
        </p:nvSpPr>
        <p:spPr>
          <a:xfrm>
            <a:off x="3922543" y="948866"/>
            <a:ext cx="1156469" cy="369332"/>
          </a:xfrm>
          <a:prstGeom prst="rect">
            <a:avLst/>
          </a:prstGeom>
          <a:noFill/>
        </p:spPr>
        <p:txBody>
          <a:bodyPr wrap="square" rtlCol="0">
            <a:spAutoFit/>
          </a:bodyPr>
          <a:lstStyle/>
          <a:p>
            <a:r>
              <a:rPr lang="zh-TW" altLang="en-US" dirty="0" smtClean="0"/>
              <a:t>管理測驗</a:t>
            </a:r>
            <a:endParaRPr lang="zh-TW" altLang="en-US" dirty="0"/>
          </a:p>
        </p:txBody>
      </p:sp>
      <p:sp>
        <p:nvSpPr>
          <p:cNvPr id="13" name="文字方塊 12"/>
          <p:cNvSpPr txBox="1"/>
          <p:nvPr/>
        </p:nvSpPr>
        <p:spPr>
          <a:xfrm>
            <a:off x="7509766" y="940400"/>
            <a:ext cx="1156469" cy="369332"/>
          </a:xfrm>
          <a:prstGeom prst="rect">
            <a:avLst/>
          </a:prstGeom>
          <a:noFill/>
        </p:spPr>
        <p:txBody>
          <a:bodyPr wrap="square" rtlCol="0">
            <a:spAutoFit/>
          </a:bodyPr>
          <a:lstStyle/>
          <a:p>
            <a:r>
              <a:rPr lang="zh-TW" altLang="en-US" dirty="0" smtClean="0"/>
              <a:t>管理助教</a:t>
            </a:r>
            <a:endParaRPr lang="zh-TW" altLang="en-US" dirty="0"/>
          </a:p>
        </p:txBody>
      </p:sp>
    </p:spTree>
    <p:extLst>
      <p:ext uri="{BB962C8B-B14F-4D97-AF65-F5344CB8AC3E}">
        <p14:creationId xmlns:p14="http://schemas.microsoft.com/office/powerpoint/2010/main" val="3451437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活動圖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17</a:t>
            </a:fld>
            <a:endParaRPr lang="zh-CN" altLang="en-US"/>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11" name="物件 10"/>
          <p:cNvGraphicFramePr>
            <a:graphicFrameLocks noChangeAspect="1"/>
          </p:cNvGraphicFramePr>
          <p:nvPr>
            <p:extLst/>
          </p:nvPr>
        </p:nvGraphicFramePr>
        <p:xfrm>
          <a:off x="2818218" y="1133532"/>
          <a:ext cx="3685616" cy="9010823"/>
        </p:xfrm>
        <a:graphic>
          <a:graphicData uri="http://schemas.openxmlformats.org/presentationml/2006/ole">
            <mc:AlternateContent xmlns:mc="http://schemas.openxmlformats.org/markup-compatibility/2006">
              <mc:Choice xmlns:v="urn:schemas-microsoft-com:vml" Requires="v">
                <p:oleObj spid="_x0000_s11270" name="Visio" r:id="rId6" imgW="7574209" imgH="20947530" progId="Visio.Drawing.15">
                  <p:embed/>
                </p:oleObj>
              </mc:Choice>
              <mc:Fallback>
                <p:oleObj name="Visio" r:id="rId6" imgW="7574209" imgH="20947530" progId="Visio.Drawing.15">
                  <p:embed/>
                  <p:pic>
                    <p:nvPicPr>
                      <p:cNvPr id="11" name="物件 10"/>
                      <p:cNvPicPr/>
                      <p:nvPr/>
                    </p:nvPicPr>
                    <p:blipFill>
                      <a:blip r:embed="rId7"/>
                      <a:stretch>
                        <a:fillRect/>
                      </a:stretch>
                    </p:blipFill>
                    <p:spPr>
                      <a:xfrm>
                        <a:off x="2818218" y="1133532"/>
                        <a:ext cx="3685616" cy="9010823"/>
                      </a:xfrm>
                      <a:prstGeom prst="rect">
                        <a:avLst/>
                      </a:prstGeom>
                    </p:spPr>
                  </p:pic>
                </p:oleObj>
              </mc:Fallback>
            </mc:AlternateContent>
          </a:graphicData>
        </a:graphic>
      </p:graphicFrame>
      <p:sp>
        <p:nvSpPr>
          <p:cNvPr id="17" name="文字方塊 16"/>
          <p:cNvSpPr txBox="1"/>
          <p:nvPr/>
        </p:nvSpPr>
        <p:spPr>
          <a:xfrm>
            <a:off x="3939476" y="915660"/>
            <a:ext cx="1156469" cy="369332"/>
          </a:xfrm>
          <a:prstGeom prst="rect">
            <a:avLst/>
          </a:prstGeom>
          <a:noFill/>
        </p:spPr>
        <p:txBody>
          <a:bodyPr wrap="square" rtlCol="0">
            <a:spAutoFit/>
          </a:bodyPr>
          <a:lstStyle/>
          <a:p>
            <a:r>
              <a:rPr lang="zh-TW" altLang="en-US" dirty="0" smtClean="0"/>
              <a:t>管理文章</a:t>
            </a:r>
            <a:endParaRPr lang="zh-TW" altLang="en-US" dirty="0"/>
          </a:p>
        </p:txBody>
      </p:sp>
      <p:sp>
        <p:nvSpPr>
          <p:cNvPr id="19" name="文字方塊 18"/>
          <p:cNvSpPr txBox="1"/>
          <p:nvPr/>
        </p:nvSpPr>
        <p:spPr>
          <a:xfrm>
            <a:off x="7425268" y="940400"/>
            <a:ext cx="1642532" cy="369332"/>
          </a:xfrm>
          <a:prstGeom prst="rect">
            <a:avLst/>
          </a:prstGeom>
          <a:noFill/>
        </p:spPr>
        <p:txBody>
          <a:bodyPr wrap="square" rtlCol="0">
            <a:spAutoFit/>
          </a:bodyPr>
          <a:lstStyle/>
          <a:p>
            <a:r>
              <a:rPr lang="zh-TW" altLang="en-US" dirty="0" smtClean="0"/>
              <a:t>學習狀</a:t>
            </a:r>
            <a:r>
              <a:rPr lang="zh-TW" altLang="en-US" dirty="0"/>
              <a:t>況</a:t>
            </a:r>
            <a:r>
              <a:rPr lang="zh-TW" altLang="en-US" dirty="0" smtClean="0"/>
              <a:t>分析</a:t>
            </a:r>
            <a:endParaRPr lang="zh-TW" altLang="en-US" dirty="0"/>
          </a:p>
        </p:txBody>
      </p:sp>
    </p:spTree>
    <p:extLst>
      <p:ext uri="{BB962C8B-B14F-4D97-AF65-F5344CB8AC3E}">
        <p14:creationId xmlns:p14="http://schemas.microsoft.com/office/powerpoint/2010/main" val="195795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實體關係圖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18</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9" name="圖片 8"/>
          <p:cNvPicPr/>
          <p:nvPr/>
        </p:nvPicPr>
        <p:blipFill>
          <a:blip r:embed="rId5">
            <a:extLst>
              <a:ext uri="{28A0092B-C50C-407E-A947-70E740481C1C}">
                <a14:useLocalDpi xmlns:a14="http://schemas.microsoft.com/office/drawing/2010/main" val="0"/>
              </a:ext>
            </a:extLst>
          </a:blip>
          <a:stretch>
            <a:fillRect/>
          </a:stretch>
        </p:blipFill>
        <p:spPr>
          <a:xfrm>
            <a:off x="2045639" y="1006764"/>
            <a:ext cx="8302048" cy="5718721"/>
          </a:xfrm>
          <a:prstGeom prst="rect">
            <a:avLst/>
          </a:prstGeom>
        </p:spPr>
      </p:pic>
    </p:spTree>
    <p:extLst>
      <p:ext uri="{BB962C8B-B14F-4D97-AF65-F5344CB8AC3E}">
        <p14:creationId xmlns:p14="http://schemas.microsoft.com/office/powerpoint/2010/main" val="3797618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4</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78"/>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平台特</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色</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312010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09B8E60-7E04-41FC-9E91-8A0D0C5A4CDA}"/>
              </a:ext>
            </a:extLst>
          </p:cNvPr>
          <p:cNvPicPr>
            <a:picLocks noChangeAspect="1"/>
          </p:cNvPicPr>
          <p:nvPr/>
        </p:nvPicPr>
        <p:blipFill rotWithShape="1">
          <a:blip r:embed="rId3">
            <a:extLst>
              <a:ext uri="{28A0092B-C50C-407E-A947-70E740481C1C}">
                <a14:useLocalDpi xmlns:a14="http://schemas.microsoft.com/office/drawing/2010/main" val="0"/>
              </a:ext>
            </a:extLst>
          </a:blip>
          <a:srcRect t="38839" r="60358"/>
          <a:stretch/>
        </p:blipFill>
        <p:spPr>
          <a:xfrm>
            <a:off x="0" y="-1"/>
            <a:ext cx="12192000" cy="6858000"/>
          </a:xfrm>
          <a:prstGeom prst="rect">
            <a:avLst/>
          </a:prstGeom>
        </p:spPr>
      </p:pic>
      <p:grpSp>
        <p:nvGrpSpPr>
          <p:cNvPr id="100" name="组合 99">
            <a:extLst>
              <a:ext uri="{FF2B5EF4-FFF2-40B4-BE49-F238E27FC236}">
                <a16:creationId xmlns:a16="http://schemas.microsoft.com/office/drawing/2014/main" id="{58FEF153-7E3E-4CE3-80F7-86C8E5E46355}"/>
              </a:ext>
            </a:extLst>
          </p:cNvPr>
          <p:cNvGrpSpPr/>
          <p:nvPr/>
        </p:nvGrpSpPr>
        <p:grpSpPr>
          <a:xfrm>
            <a:off x="7122875" y="435020"/>
            <a:ext cx="5544407" cy="847292"/>
            <a:chOff x="551593" y="497013"/>
            <a:chExt cx="5544407" cy="847292"/>
          </a:xfrm>
        </p:grpSpPr>
        <p:sp>
          <p:nvSpPr>
            <p:cNvPr id="73" name="矩形 72">
              <a:extLst>
                <a:ext uri="{FF2B5EF4-FFF2-40B4-BE49-F238E27FC236}">
                  <a16:creationId xmlns:a16="http://schemas.microsoft.com/office/drawing/2014/main" id="{F2DD7D8E-018C-4915-AD8C-EB42360FBE96}"/>
                </a:ext>
              </a:extLst>
            </p:cNvPr>
            <p:cNvSpPr/>
            <p:nvPr/>
          </p:nvSpPr>
          <p:spPr>
            <a:xfrm>
              <a:off x="551593" y="497013"/>
              <a:ext cx="55444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8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目錄 </a:t>
              </a:r>
              <a:endParaRPr kumimoji="0" lang="zh-CN" altLang="en-US" sz="4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99" name="0 _4">
              <a:extLst>
                <a:ext uri="{FF2B5EF4-FFF2-40B4-BE49-F238E27FC236}">
                  <a16:creationId xmlns:a16="http://schemas.microsoft.com/office/drawing/2014/main" id="{EF81DDC9-A1B8-49A6-970E-B321AA3AD5F6}"/>
                </a:ext>
              </a:extLst>
            </p:cNvPr>
            <p:cNvCxnSpPr/>
            <p:nvPr/>
          </p:nvCxnSpPr>
          <p:spPr>
            <a:xfrm>
              <a:off x="707839" y="1344305"/>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C83A7EB6-51FF-471D-9428-AD79575DFF9A}"/>
              </a:ext>
            </a:extLst>
          </p:cNvPr>
          <p:cNvGrpSpPr/>
          <p:nvPr/>
        </p:nvGrpSpPr>
        <p:grpSpPr>
          <a:xfrm>
            <a:off x="1484465" y="1397787"/>
            <a:ext cx="3894149" cy="914400"/>
            <a:chOff x="568560" y="3186685"/>
            <a:chExt cx="3894149" cy="914400"/>
          </a:xfrm>
        </p:grpSpPr>
        <p:sp>
          <p:nvSpPr>
            <p:cNvPr id="75" name="矩形 74">
              <a:extLst>
                <a:ext uri="{FF2B5EF4-FFF2-40B4-BE49-F238E27FC236}">
                  <a16:creationId xmlns:a16="http://schemas.microsoft.com/office/drawing/2014/main" id="{EA1AE984-61FA-4B1A-AB43-459E4ED12C70}"/>
                </a:ext>
              </a:extLst>
            </p:cNvPr>
            <p:cNvSpPr/>
            <p:nvPr/>
          </p:nvSpPr>
          <p:spPr>
            <a:xfrm rot="18900000">
              <a:off x="654766"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76" name="组合 75">
              <a:extLst>
                <a:ext uri="{FF2B5EF4-FFF2-40B4-BE49-F238E27FC236}">
                  <a16:creationId xmlns:a16="http://schemas.microsoft.com/office/drawing/2014/main" id="{C423CFAC-BE4E-4B41-8143-A6672E6485CB}"/>
                </a:ext>
              </a:extLst>
            </p:cNvPr>
            <p:cNvGrpSpPr/>
            <p:nvPr/>
          </p:nvGrpSpPr>
          <p:grpSpPr>
            <a:xfrm>
              <a:off x="568560" y="3186685"/>
              <a:ext cx="3894149" cy="914400"/>
              <a:chOff x="568560" y="3186685"/>
              <a:chExt cx="3894149" cy="914400"/>
            </a:xfrm>
          </p:grpSpPr>
          <p:sp>
            <p:nvSpPr>
              <p:cNvPr id="80" name="文本框 79">
                <a:extLst>
                  <a:ext uri="{FF2B5EF4-FFF2-40B4-BE49-F238E27FC236}">
                    <a16:creationId xmlns:a16="http://schemas.microsoft.com/office/drawing/2014/main" id="{B812A3E6-25ED-4580-B8C4-C165B748E2A2}"/>
                  </a:ext>
                </a:extLst>
              </p:cNvPr>
              <p:cNvSpPr txBox="1"/>
              <p:nvPr/>
            </p:nvSpPr>
            <p:spPr>
              <a:xfrm>
                <a:off x="1673788" y="3388030"/>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動機與</a:t>
                </a:r>
                <a:r>
                  <a:rPr lang="zh-TW"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目的</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8" name="原创设计师QQ69613753    _10">
                <a:extLst>
                  <a:ext uri="{FF2B5EF4-FFF2-40B4-BE49-F238E27FC236}">
                    <a16:creationId xmlns:a16="http://schemas.microsoft.com/office/drawing/2014/main" id="{2A51FDC5-C433-4E6B-BBF5-EF8EC4CFED7D}"/>
                  </a:ext>
                </a:extLst>
              </p:cNvPr>
              <p:cNvSpPr/>
              <p:nvPr/>
            </p:nvSpPr>
            <p:spPr>
              <a:xfrm>
                <a:off x="568560"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1</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grpSp>
      </p:grpSp>
      <p:grpSp>
        <p:nvGrpSpPr>
          <p:cNvPr id="81" name="组合 80">
            <a:extLst>
              <a:ext uri="{FF2B5EF4-FFF2-40B4-BE49-F238E27FC236}">
                <a16:creationId xmlns:a16="http://schemas.microsoft.com/office/drawing/2014/main" id="{2369A331-EBC2-4165-975F-34F29B470ABB}"/>
              </a:ext>
            </a:extLst>
          </p:cNvPr>
          <p:cNvGrpSpPr/>
          <p:nvPr/>
        </p:nvGrpSpPr>
        <p:grpSpPr>
          <a:xfrm>
            <a:off x="1484465" y="3611702"/>
            <a:ext cx="914400" cy="914400"/>
            <a:chOff x="233397" y="4890514"/>
            <a:chExt cx="914400" cy="914400"/>
          </a:xfrm>
        </p:grpSpPr>
        <p:sp>
          <p:nvSpPr>
            <p:cNvPr id="83"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3</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84" name="矩形 83">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87" name="组合 86">
            <a:extLst>
              <a:ext uri="{FF2B5EF4-FFF2-40B4-BE49-F238E27FC236}">
                <a16:creationId xmlns:a16="http://schemas.microsoft.com/office/drawing/2014/main" id="{5454FD62-13B0-4F5E-980E-73DCF56BC2D8}"/>
              </a:ext>
            </a:extLst>
          </p:cNvPr>
          <p:cNvGrpSpPr/>
          <p:nvPr/>
        </p:nvGrpSpPr>
        <p:grpSpPr>
          <a:xfrm>
            <a:off x="1484465" y="2509150"/>
            <a:ext cx="3947542" cy="914400"/>
            <a:chOff x="6887633" y="3186685"/>
            <a:chExt cx="3947542" cy="914400"/>
          </a:xfrm>
        </p:grpSpPr>
        <p:sp>
          <p:nvSpPr>
            <p:cNvPr id="92" name="文本框 91">
              <a:extLst>
                <a:ext uri="{FF2B5EF4-FFF2-40B4-BE49-F238E27FC236}">
                  <a16:creationId xmlns:a16="http://schemas.microsoft.com/office/drawing/2014/main" id="{AA23347A-99A2-46AC-A651-153CACA0D4FD}"/>
                </a:ext>
              </a:extLst>
            </p:cNvPr>
            <p:cNvSpPr txBox="1"/>
            <p:nvPr/>
          </p:nvSpPr>
          <p:spPr>
            <a:xfrm>
              <a:off x="8046254" y="3406722"/>
              <a:ext cx="2788921" cy="461665"/>
            </a:xfrm>
            <a:prstGeom prst="rect">
              <a:avLst/>
            </a:prstGeom>
            <a:noFill/>
          </p:spPr>
          <p:txBody>
            <a:bodyPr wrap="square" rtlCol="0">
              <a:spAutoFit/>
            </a:bodyPr>
            <a:lstStyle/>
            <a:p>
              <a:pPr>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系統功能需求</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9" name="原创设计师QQ69613753    _11">
              <a:extLst>
                <a:ext uri="{FF2B5EF4-FFF2-40B4-BE49-F238E27FC236}">
                  <a16:creationId xmlns:a16="http://schemas.microsoft.com/office/drawing/2014/main" id="{1EECF592-AFBD-40F1-8FE0-F2F5ADB50A92}"/>
                </a:ext>
              </a:extLst>
            </p:cNvPr>
            <p:cNvSpPr/>
            <p:nvPr/>
          </p:nvSpPr>
          <p:spPr>
            <a:xfrm>
              <a:off x="6887633" y="318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2</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0" name="矩形 89">
              <a:extLst>
                <a:ext uri="{FF2B5EF4-FFF2-40B4-BE49-F238E27FC236}">
                  <a16:creationId xmlns:a16="http://schemas.microsoft.com/office/drawing/2014/main" id="{FD3FE7C5-C547-470E-A93B-E8E78EE79FFC}"/>
                </a:ext>
              </a:extLst>
            </p:cNvPr>
            <p:cNvSpPr/>
            <p:nvPr/>
          </p:nvSpPr>
          <p:spPr>
            <a:xfrm rot="18900000">
              <a:off x="6970208" y="3269421"/>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93" name="组合 92">
            <a:extLst>
              <a:ext uri="{FF2B5EF4-FFF2-40B4-BE49-F238E27FC236}">
                <a16:creationId xmlns:a16="http://schemas.microsoft.com/office/drawing/2014/main" id="{C5E714D8-0B64-4598-BE3C-FF29A3C2015C}"/>
              </a:ext>
            </a:extLst>
          </p:cNvPr>
          <p:cNvGrpSpPr/>
          <p:nvPr/>
        </p:nvGrpSpPr>
        <p:grpSpPr>
          <a:xfrm>
            <a:off x="6536654" y="5210124"/>
            <a:ext cx="4000937" cy="914400"/>
            <a:chOff x="6887633" y="4890514"/>
            <a:chExt cx="4000937" cy="914400"/>
          </a:xfrm>
        </p:grpSpPr>
        <p:sp>
          <p:nvSpPr>
            <p:cNvPr id="98" name="文本框 97">
              <a:extLst>
                <a:ext uri="{FF2B5EF4-FFF2-40B4-BE49-F238E27FC236}">
                  <a16:creationId xmlns:a16="http://schemas.microsoft.com/office/drawing/2014/main" id="{A4C9F625-2362-423E-860B-E8B10BC46A35}"/>
                </a:ext>
              </a:extLst>
            </p:cNvPr>
            <p:cNvSpPr txBox="1"/>
            <p:nvPr/>
          </p:nvSpPr>
          <p:spPr>
            <a:xfrm>
              <a:off x="8099649" y="5119912"/>
              <a:ext cx="2788921" cy="461665"/>
            </a:xfrm>
            <a:prstGeom prst="rect">
              <a:avLst/>
            </a:prstGeom>
            <a:noFill/>
          </p:spPr>
          <p:txBody>
            <a:bodyPr wrap="square" rtlCol="0">
              <a:spAutoFit/>
            </a:bodyPr>
            <a:lstStyle/>
            <a:p>
              <a:pPr lvl="0">
                <a:defRPr/>
              </a:pPr>
              <a:r>
                <a:rPr lang="zh-TW" altLang="en-US" sz="24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24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5" name="原创设计师QQ69613753    _13">
              <a:extLst>
                <a:ext uri="{FF2B5EF4-FFF2-40B4-BE49-F238E27FC236}">
                  <a16:creationId xmlns:a16="http://schemas.microsoft.com/office/drawing/2014/main" id="{DAB9D30B-C9C2-4F14-84AB-C2E250067478}"/>
                </a:ext>
              </a:extLst>
            </p:cNvPr>
            <p:cNvSpPr/>
            <p:nvPr/>
          </p:nvSpPr>
          <p:spPr>
            <a:xfrm>
              <a:off x="6887633"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srgbClr val="3B3838"/>
                  </a:solidFill>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5</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96" name="矩形 95">
              <a:extLst>
                <a:ext uri="{FF2B5EF4-FFF2-40B4-BE49-F238E27FC236}">
                  <a16:creationId xmlns:a16="http://schemas.microsoft.com/office/drawing/2014/main" id="{C783E229-6CB6-45E9-BCB9-CAF430E94284}"/>
                </a:ext>
              </a:extLst>
            </p:cNvPr>
            <p:cNvSpPr/>
            <p:nvPr/>
          </p:nvSpPr>
          <p:spPr>
            <a:xfrm rot="18900000">
              <a:off x="6967778"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a:t>
            </a:fld>
            <a:endParaRPr lang="zh-CN" altLang="en-US"/>
          </a:p>
        </p:txBody>
      </p:sp>
      <p:pic>
        <p:nvPicPr>
          <p:cNvPr id="25" name="圖片 2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24" name="文本框 91">
            <a:extLst>
              <a:ext uri="{FF2B5EF4-FFF2-40B4-BE49-F238E27FC236}">
                <a16:creationId xmlns:a16="http://schemas.microsoft.com/office/drawing/2014/main" id="{AA23347A-99A2-46AC-A651-153CACA0D4FD}"/>
              </a:ext>
            </a:extLst>
          </p:cNvPr>
          <p:cNvSpPr txBox="1"/>
          <p:nvPr/>
        </p:nvSpPr>
        <p:spPr>
          <a:xfrm>
            <a:off x="2643086" y="3838069"/>
            <a:ext cx="3540557" cy="461665"/>
          </a:xfrm>
          <a:prstGeom prst="rect">
            <a:avLst/>
          </a:prstGeom>
          <a:noFill/>
        </p:spPr>
        <p:txBody>
          <a:bodyPr wrap="square" rtlCol="0">
            <a:spAutoFit/>
          </a:bodyPr>
          <a:lstStyle/>
          <a:p>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流程</a:t>
            </a:r>
            <a:r>
              <a:rPr lang="zh-TW" altLang="en-US" sz="240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活動</a:t>
            </a:r>
            <a:r>
              <a:rPr lang="zh-TW" altLang="en-US" sz="240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圖和</a:t>
            </a:r>
            <a:r>
              <a:rPr lang="zh-TW"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實體關係圖</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nvGrpSpPr>
          <p:cNvPr id="26" name="组合 80">
            <a:extLst>
              <a:ext uri="{FF2B5EF4-FFF2-40B4-BE49-F238E27FC236}">
                <a16:creationId xmlns:a16="http://schemas.microsoft.com/office/drawing/2014/main" id="{2369A331-EBC2-4165-975F-34F29B470ABB}"/>
              </a:ext>
            </a:extLst>
          </p:cNvPr>
          <p:cNvGrpSpPr/>
          <p:nvPr/>
        </p:nvGrpSpPr>
        <p:grpSpPr>
          <a:xfrm>
            <a:off x="6482251" y="4151710"/>
            <a:ext cx="914400" cy="914400"/>
            <a:chOff x="233397" y="4890514"/>
            <a:chExt cx="914400" cy="914400"/>
          </a:xfrm>
        </p:grpSpPr>
        <p:sp>
          <p:nvSpPr>
            <p:cNvPr id="27" name="原创设计师QQ69613753    _12">
              <a:extLst>
                <a:ext uri="{FF2B5EF4-FFF2-40B4-BE49-F238E27FC236}">
                  <a16:creationId xmlns:a16="http://schemas.microsoft.com/office/drawing/2014/main" id="{7E37B798-7F89-4C05-BDD5-C677A6D92884}"/>
                </a:ext>
              </a:extLst>
            </p:cNvPr>
            <p:cNvSpPr/>
            <p:nvPr/>
          </p:nvSpPr>
          <p:spPr>
            <a:xfrm>
              <a:off x="233397" y="489051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smtClean="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rPr>
                <a:t>4</a:t>
              </a:r>
              <a:endParaRPr kumimoji="0" lang="zh-CN" altLang="en-US" sz="4800" b="1"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cs typeface="Calibri" panose="020F0502020204030204" pitchFamily="34" charset="0"/>
                <a:sym typeface="Source Han Serif SC" panose="02020400000000000000" pitchFamily="18" charset="-122"/>
              </a:endParaRPr>
            </a:p>
          </p:txBody>
        </p:sp>
        <p:sp>
          <p:nvSpPr>
            <p:cNvPr id="28" name="矩形 27">
              <a:extLst>
                <a:ext uri="{FF2B5EF4-FFF2-40B4-BE49-F238E27FC236}">
                  <a16:creationId xmlns:a16="http://schemas.microsoft.com/office/drawing/2014/main" id="{7E44E8DC-1B5F-4BE2-B278-DA163B5AD0C2}"/>
                </a:ext>
              </a:extLst>
            </p:cNvPr>
            <p:cNvSpPr/>
            <p:nvPr/>
          </p:nvSpPr>
          <p:spPr>
            <a:xfrm rot="18900000">
              <a:off x="317173" y="4989104"/>
              <a:ext cx="743129" cy="736269"/>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sp>
        <p:nvSpPr>
          <p:cNvPr id="29" name="文本框 91">
            <a:extLst>
              <a:ext uri="{FF2B5EF4-FFF2-40B4-BE49-F238E27FC236}">
                <a16:creationId xmlns:a16="http://schemas.microsoft.com/office/drawing/2014/main" id="{AA23347A-99A2-46AC-A651-153CACA0D4FD}"/>
              </a:ext>
            </a:extLst>
          </p:cNvPr>
          <p:cNvSpPr txBox="1"/>
          <p:nvPr/>
        </p:nvSpPr>
        <p:spPr>
          <a:xfrm>
            <a:off x="7664848" y="4387601"/>
            <a:ext cx="3815952" cy="461665"/>
          </a:xfrm>
          <a:prstGeom prst="rect">
            <a:avLst/>
          </a:prstGeom>
          <a:noFill/>
        </p:spPr>
        <p:txBody>
          <a:bodyPr wrap="square" rtlCol="0">
            <a:spAutoFit/>
          </a:bodyPr>
          <a:lstStyle/>
          <a:p>
            <a:r>
              <a:rPr lang="zh-TW" altLang="en-US" sz="24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平台特色</a:t>
            </a:r>
            <a:endParaRPr lang="zh-CN" altLang="en-US" sz="24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Tree>
    <p:extLst>
      <p:ext uri="{BB962C8B-B14F-4D97-AF65-F5344CB8AC3E}">
        <p14:creationId xmlns:p14="http://schemas.microsoft.com/office/powerpoint/2010/main" val="1366112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p:cTn id="17" dur="500" fill="hold"/>
                                        <p:tgtEl>
                                          <p:spTgt spid="87"/>
                                        </p:tgtEl>
                                        <p:attrNameLst>
                                          <p:attrName>ppt_w</p:attrName>
                                        </p:attrNameLst>
                                      </p:cBhvr>
                                      <p:tavLst>
                                        <p:tav tm="0">
                                          <p:val>
                                            <p:fltVal val="0"/>
                                          </p:val>
                                        </p:tav>
                                        <p:tav tm="100000">
                                          <p:val>
                                            <p:strVal val="#ppt_w"/>
                                          </p:val>
                                        </p:tav>
                                      </p:tavLst>
                                    </p:anim>
                                    <p:anim calcmode="lin" valueType="num">
                                      <p:cBhvr>
                                        <p:cTn id="18" dur="500" fill="hold"/>
                                        <p:tgtEl>
                                          <p:spTgt spid="87"/>
                                        </p:tgtEl>
                                        <p:attrNameLst>
                                          <p:attrName>ppt_h</p:attrName>
                                        </p:attrNameLst>
                                      </p:cBhvr>
                                      <p:tavLst>
                                        <p:tav tm="0">
                                          <p:val>
                                            <p:fltVal val="0"/>
                                          </p:val>
                                        </p:tav>
                                        <p:tav tm="100000">
                                          <p:val>
                                            <p:strVal val="#ppt_h"/>
                                          </p:val>
                                        </p:tav>
                                      </p:tavLst>
                                    </p:anim>
                                    <p:animEffect transition="in" filter="fade">
                                      <p:cBhvr>
                                        <p:cTn id="19" dur="500"/>
                                        <p:tgtEl>
                                          <p:spTgt spid="87"/>
                                        </p:tgtEl>
                                      </p:cBhvr>
                                    </p:animEffect>
                                  </p:childTnLst>
                                </p:cTn>
                              </p:par>
                              <p:par>
                                <p:cTn id="20" presetID="53" presetClass="entr" presetSubtype="16"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p:cTn id="22" dur="500" fill="hold"/>
                                        <p:tgtEl>
                                          <p:spTgt spid="81"/>
                                        </p:tgtEl>
                                        <p:attrNameLst>
                                          <p:attrName>ppt_w</p:attrName>
                                        </p:attrNameLst>
                                      </p:cBhvr>
                                      <p:tavLst>
                                        <p:tav tm="0">
                                          <p:val>
                                            <p:fltVal val="0"/>
                                          </p:val>
                                        </p:tav>
                                        <p:tav tm="100000">
                                          <p:val>
                                            <p:strVal val="#ppt_w"/>
                                          </p:val>
                                        </p:tav>
                                      </p:tavLst>
                                    </p:anim>
                                    <p:anim calcmode="lin" valueType="num">
                                      <p:cBhvr>
                                        <p:cTn id="23" dur="500" fill="hold"/>
                                        <p:tgtEl>
                                          <p:spTgt spid="81"/>
                                        </p:tgtEl>
                                        <p:attrNameLst>
                                          <p:attrName>ppt_h</p:attrName>
                                        </p:attrNameLst>
                                      </p:cBhvr>
                                      <p:tavLst>
                                        <p:tav tm="0">
                                          <p:val>
                                            <p:fltVal val="0"/>
                                          </p:val>
                                        </p:tav>
                                        <p:tav tm="100000">
                                          <p:val>
                                            <p:strVal val="#ppt_h"/>
                                          </p:val>
                                        </p:tav>
                                      </p:tavLst>
                                    </p:anim>
                                    <p:animEffect transition="in" filter="fade">
                                      <p:cBhvr>
                                        <p:cTn id="24" dur="500"/>
                                        <p:tgtEl>
                                          <p:spTgt spid="81"/>
                                        </p:tgtEl>
                                      </p:cBhvr>
                                    </p:animEffect>
                                  </p:childTnLst>
                                </p:cTn>
                              </p:par>
                              <p:par>
                                <p:cTn id="25" presetID="53" presetClass="entr" presetSubtype="16"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anim calcmode="lin" valueType="num">
                                      <p:cBhvr>
                                        <p:cTn id="27" dur="500" fill="hold"/>
                                        <p:tgtEl>
                                          <p:spTgt spid="93"/>
                                        </p:tgtEl>
                                        <p:attrNameLst>
                                          <p:attrName>ppt_w</p:attrName>
                                        </p:attrNameLst>
                                      </p:cBhvr>
                                      <p:tavLst>
                                        <p:tav tm="0">
                                          <p:val>
                                            <p:fltVal val="0"/>
                                          </p:val>
                                        </p:tav>
                                        <p:tav tm="100000">
                                          <p:val>
                                            <p:strVal val="#ppt_w"/>
                                          </p:val>
                                        </p:tav>
                                      </p:tavLst>
                                    </p:anim>
                                    <p:anim calcmode="lin" valueType="num">
                                      <p:cBhvr>
                                        <p:cTn id="28" dur="500" fill="hold"/>
                                        <p:tgtEl>
                                          <p:spTgt spid="93"/>
                                        </p:tgtEl>
                                        <p:attrNameLst>
                                          <p:attrName>ppt_h</p:attrName>
                                        </p:attrNameLst>
                                      </p:cBhvr>
                                      <p:tavLst>
                                        <p:tav tm="0">
                                          <p:val>
                                            <p:fltVal val="0"/>
                                          </p:val>
                                        </p:tav>
                                        <p:tav tm="100000">
                                          <p:val>
                                            <p:strVal val="#ppt_h"/>
                                          </p:val>
                                        </p:tav>
                                      </p:tavLst>
                                    </p:anim>
                                    <p:animEffect transition="in" filter="fade">
                                      <p:cBhvr>
                                        <p:cTn id="29" dur="500"/>
                                        <p:tgtEl>
                                          <p:spTgt spid="93"/>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109398"/>
            <a:ext cx="5544407" cy="694166"/>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主要服務</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20</a:t>
            </a:fld>
            <a:endParaRPr lang="zh-CN" altLang="en-US"/>
          </a:p>
        </p:txBody>
      </p:sp>
      <p:pic>
        <p:nvPicPr>
          <p:cNvPr id="28" name="圖片 2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pSp>
        <p:nvGrpSpPr>
          <p:cNvPr id="12" name="群組 11"/>
          <p:cNvGrpSpPr/>
          <p:nvPr/>
        </p:nvGrpSpPr>
        <p:grpSpPr>
          <a:xfrm>
            <a:off x="886691" y="1330998"/>
            <a:ext cx="11014358" cy="5000462"/>
            <a:chOff x="886691" y="1330998"/>
            <a:chExt cx="11014358" cy="5000462"/>
          </a:xfrm>
        </p:grpSpPr>
        <p:grpSp>
          <p:nvGrpSpPr>
            <p:cNvPr id="22" name="群組 21"/>
            <p:cNvGrpSpPr/>
            <p:nvPr/>
          </p:nvGrpSpPr>
          <p:grpSpPr>
            <a:xfrm>
              <a:off x="1361295" y="1330998"/>
              <a:ext cx="9469411" cy="5000462"/>
              <a:chOff x="862366" y="1330998"/>
              <a:chExt cx="9469411" cy="5000462"/>
            </a:xfrm>
          </p:grpSpPr>
          <p:sp>
            <p:nvSpPr>
              <p:cNvPr id="33" name="TextBox 18"/>
              <p:cNvSpPr txBox="1"/>
              <p:nvPr/>
            </p:nvSpPr>
            <p:spPr>
              <a:xfrm flipH="1">
                <a:off x="2261277" y="1669021"/>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分析學習成效</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6" name="群組 5"/>
              <p:cNvGrpSpPr/>
              <p:nvPr/>
            </p:nvGrpSpPr>
            <p:grpSpPr>
              <a:xfrm>
                <a:off x="868318" y="1330998"/>
                <a:ext cx="1392960" cy="1124909"/>
                <a:chOff x="868318" y="1849473"/>
                <a:chExt cx="1392960" cy="1124909"/>
              </a:xfrm>
            </p:grpSpPr>
            <p:sp>
              <p:nvSpPr>
                <p:cNvPr id="3" name="Rounded Rectangle 9"/>
                <p:cNvSpPr/>
                <p:nvPr/>
              </p:nvSpPr>
              <p:spPr>
                <a:xfrm>
                  <a:off x="868318" y="1849473"/>
                  <a:ext cx="1392960" cy="1124909"/>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47" name="圖片 4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8390" y="1849473"/>
                  <a:ext cx="1140913" cy="1124909"/>
                </a:xfrm>
                <a:prstGeom prst="rect">
                  <a:avLst/>
                </a:prstGeom>
              </p:spPr>
            </p:pic>
          </p:grpSp>
          <p:sp>
            <p:nvSpPr>
              <p:cNvPr id="36" name="TextBox 18"/>
              <p:cNvSpPr txBox="1"/>
              <p:nvPr/>
            </p:nvSpPr>
            <p:spPr>
              <a:xfrm flipH="1">
                <a:off x="2255326" y="2939453"/>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自動批閱測驗</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5" name="群組 4"/>
              <p:cNvGrpSpPr/>
              <p:nvPr/>
            </p:nvGrpSpPr>
            <p:grpSpPr>
              <a:xfrm>
                <a:off x="862366" y="3914699"/>
                <a:ext cx="1392960" cy="1124910"/>
                <a:chOff x="868317" y="3093477"/>
                <a:chExt cx="1392960" cy="1124910"/>
              </a:xfrm>
            </p:grpSpPr>
            <p:sp>
              <p:nvSpPr>
                <p:cNvPr id="8" name="Rounded Rectangle 10"/>
                <p:cNvSpPr/>
                <p:nvPr/>
              </p:nvSpPr>
              <p:spPr>
                <a:xfrm>
                  <a:off x="868317" y="3093477"/>
                  <a:ext cx="1392960" cy="1124910"/>
                </a:xfrm>
                <a:prstGeom prst="roundRect">
                  <a:avLst>
                    <a:gd name="adj" fmla="val 7770"/>
                  </a:avLst>
                </a:prstGeom>
                <a:solidFill>
                  <a:schemeClr val="accent2"/>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9" name="圖片 8"/>
                <p:cNvPicPr>
                  <a:picLocks noChangeAspect="1"/>
                </p:cNvPicPr>
                <p:nvPr/>
              </p:nvPicPr>
              <p:blipFill>
                <a:blip r:embed="rId6" cstate="hq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1006667" y="3109935"/>
                  <a:ext cx="1116261" cy="1091993"/>
                </a:xfrm>
                <a:prstGeom prst="rect">
                  <a:avLst/>
                </a:prstGeom>
              </p:spPr>
            </p:pic>
          </p:grpSp>
          <p:sp>
            <p:nvSpPr>
              <p:cNvPr id="39" name="TextBox 18"/>
              <p:cNvSpPr txBox="1"/>
              <p:nvPr/>
            </p:nvSpPr>
            <p:spPr>
              <a:xfrm flipH="1">
                <a:off x="2253847" y="5508208"/>
                <a:ext cx="2031325" cy="455189"/>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自主學習</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環境</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4" name="群組 3"/>
              <p:cNvGrpSpPr/>
              <p:nvPr/>
            </p:nvGrpSpPr>
            <p:grpSpPr>
              <a:xfrm>
                <a:off x="862366" y="5206550"/>
                <a:ext cx="1392960" cy="1124910"/>
                <a:chOff x="868317" y="4516983"/>
                <a:chExt cx="1392960" cy="1124910"/>
              </a:xfrm>
            </p:grpSpPr>
            <p:sp>
              <p:nvSpPr>
                <p:cNvPr id="11" name="Rounded Rectangle 11"/>
                <p:cNvSpPr/>
                <p:nvPr/>
              </p:nvSpPr>
              <p:spPr>
                <a:xfrm>
                  <a:off x="868317" y="4516983"/>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13" name="圖片 12"/>
                <p:cNvPicPr>
                  <a:picLocks noChangeAspect="1"/>
                </p:cNvPicPr>
                <p:nvPr/>
              </p:nvPicPr>
              <p:blipFill>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24974" y="4545266"/>
                  <a:ext cx="1079647" cy="1064502"/>
                </a:xfrm>
                <a:prstGeom prst="rect">
                  <a:avLst/>
                </a:prstGeom>
              </p:spPr>
            </p:pic>
          </p:grpSp>
          <p:sp>
            <p:nvSpPr>
              <p:cNvPr id="23" name="TextBox 18"/>
              <p:cNvSpPr txBox="1"/>
              <p:nvPr/>
            </p:nvSpPr>
            <p:spPr>
              <a:xfrm flipH="1">
                <a:off x="2255325" y="4248805"/>
                <a:ext cx="2031325" cy="461665"/>
              </a:xfrm>
              <a:prstGeom prst="rect">
                <a:avLst/>
              </a:prstGeom>
              <a:noFill/>
            </p:spPr>
            <p:txBody>
              <a:bodyPr wrap="none" rtlCol="0">
                <a:spAutoFit/>
              </a:bodyPr>
              <a:lstStyle/>
              <a:p>
                <a:r>
                  <a:rPr lang="zh-TW" altLang="en-US" sz="2400" b="1" dirty="0" smtClean="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測驗情況</a:t>
                </a:r>
                <a:r>
                  <a:rPr lang="zh-TW" alt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rPr>
                  <a:t>監控</a:t>
                </a:r>
                <a:endParaRPr lang="en-US" sz="2400" b="1" dirty="0">
                  <a:latin typeface="微軟正黑體" panose="020B0604030504040204" pitchFamily="34" charset="-120"/>
                  <a:ea typeface="微軟正黑體" panose="020B0604030504040204" pitchFamily="34" charset="-120"/>
                  <a:cs typeface="Roboto Black" charset="0"/>
                  <a:sym typeface="Source Han Serif SC" panose="02020400000000000000" pitchFamily="18" charset="-122"/>
                </a:endParaRPr>
              </a:p>
            </p:txBody>
          </p:sp>
          <p:grpSp>
            <p:nvGrpSpPr>
              <p:cNvPr id="10" name="群組 9"/>
              <p:cNvGrpSpPr/>
              <p:nvPr/>
            </p:nvGrpSpPr>
            <p:grpSpPr>
              <a:xfrm>
                <a:off x="862366" y="2611192"/>
                <a:ext cx="1392960" cy="1168924"/>
                <a:chOff x="5500183" y="1715678"/>
                <a:chExt cx="1392960" cy="1168924"/>
              </a:xfrm>
            </p:grpSpPr>
            <p:sp>
              <p:nvSpPr>
                <p:cNvPr id="24" name="Rounded Rectangle 11"/>
                <p:cNvSpPr/>
                <p:nvPr/>
              </p:nvSpPr>
              <p:spPr>
                <a:xfrm>
                  <a:off x="5500183" y="1727334"/>
                  <a:ext cx="1392960" cy="1124910"/>
                </a:xfrm>
                <a:prstGeom prst="roundRect">
                  <a:avLst>
                    <a:gd name="adj" fmla="val 7770"/>
                  </a:avLst>
                </a:prstGeom>
                <a:solidFill>
                  <a:schemeClr val="accent3"/>
                </a:solidFill>
                <a:ln w="25400" cap="flat" cmpd="sng" algn="ctr">
                  <a:noFill/>
                  <a:prstDash val="solid"/>
                </a:ln>
                <a:effectLst/>
              </p:spPr>
              <p:txBody>
                <a:bodyPr rtlCol="0" anchor="ctr"/>
                <a:lstStyle/>
                <a:p>
                  <a:pPr algn="ctr" defTabSz="1216630">
                    <a:defRPr/>
                  </a:pPr>
                  <a:endParaRPr lang="en-US" sz="3191" kern="0" dirty="0">
                    <a:solidFill>
                      <a:prstClr val="white"/>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7" name="圖片 6"/>
                <p:cNvPicPr>
                  <a:picLocks noChangeAspect="1"/>
                </p:cNvPicPr>
                <p:nvPr/>
              </p:nvPicPr>
              <p:blipFill rotWithShape="1">
                <a:blip r:embed="rId10">
                  <a:extLst>
                    <a:ext uri="{BEBA8EAE-BF5A-486C-A8C5-ECC9F3942E4B}">
                      <a14:imgProps xmlns:a14="http://schemas.microsoft.com/office/drawing/2010/main">
                        <a14:imgLayer r:embed="rId11">
                          <a14:imgEffect>
                            <a14:backgroundRemoval t="9961" b="88867" l="7422" r="92578"/>
                          </a14:imgEffect>
                        </a14:imgLayer>
                      </a14:imgProps>
                    </a:ext>
                    <a:ext uri="{28A0092B-C50C-407E-A947-70E740481C1C}">
                      <a14:useLocalDpi xmlns:a14="http://schemas.microsoft.com/office/drawing/2010/main" val="0"/>
                    </a:ext>
                  </a:extLst>
                </a:blip>
                <a:srcRect l="7034" t="11363" r="5948" b="8710"/>
                <a:stretch/>
              </p:blipFill>
              <p:spPr>
                <a:xfrm>
                  <a:off x="5560354" y="1715678"/>
                  <a:ext cx="1272619" cy="1168924"/>
                </a:xfrm>
                <a:prstGeom prst="rect">
                  <a:avLst/>
                </a:prstGeom>
              </p:spPr>
            </p:pic>
          </p:grpSp>
          <p:sp>
            <p:nvSpPr>
              <p:cNvPr id="15" name="文字方塊 14"/>
              <p:cNvSpPr txBox="1"/>
              <p:nvPr/>
            </p:nvSpPr>
            <p:spPr>
              <a:xfrm>
                <a:off x="4418625" y="1433354"/>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記錄學生觀看影片情形統計並分析，利用</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模型以三維圖形呈現。教師可對</a:t>
                </a:r>
                <a:r>
                  <a:rPr lang="en-US" altLang="zh-TW" dirty="0">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模型進行分群，以助於找到學習方面相對落後的學生</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6" name="文字方塊 15"/>
              <p:cNvSpPr txBox="1"/>
              <p:nvPr/>
            </p:nvSpPr>
            <p:spPr>
              <a:xfrm>
                <a:off x="4418625" y="2617605"/>
                <a:ext cx="5913152" cy="1089529"/>
              </a:xfrm>
              <a:prstGeom prst="rect">
                <a:avLst/>
              </a:prstGeom>
              <a:noFill/>
            </p:spPr>
            <p:txBody>
              <a:bodyPr wrap="square" rtlCol="0">
                <a:spAutoFit/>
              </a:bodyPr>
              <a:lstStyle/>
              <a:p>
                <a:pPr indent="457200" fontAlgn="base">
                  <a:lnSpc>
                    <a:spcPct val="120000"/>
                  </a:lnSpc>
                  <a:spcBef>
                    <a:spcPct val="0"/>
                  </a:spcBef>
                  <a:spcAft>
                    <a:spcPct val="0"/>
                  </a:spcAft>
                  <a:defRPr/>
                </a:pP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系統</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提供自動批閱測驗之服務</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，降低</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教師批改測驗的時間</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，同</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時</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也提供教師手動批閱的功能，學生</a:t>
                </a:r>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填答測驗後也可以看到自己的測驗成績以及訂正錯誤來加深印象。</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7" name="文字方塊 16"/>
              <p:cNvSpPr txBox="1"/>
              <p:nvPr/>
            </p:nvSpPr>
            <p:spPr>
              <a:xfrm>
                <a:off x="4418625" y="5253687"/>
                <a:ext cx="5913152" cy="923330"/>
              </a:xfrm>
              <a:prstGeom prst="rect">
                <a:avLst/>
              </a:prstGeom>
              <a:noFill/>
            </p:spPr>
            <p:txBody>
              <a:bodyPr wrap="square" rtlCol="0">
                <a:spAutoFit/>
              </a:bodyPr>
              <a:lstStyle/>
              <a:p>
                <a:pPr indent="457200"/>
                <a:r>
                  <a:rPr lang="zh-TW" altLang="en-US" dirty="0">
                    <a:latin typeface="微軟正黑體" panose="020B0604030504040204" pitchFamily="34" charset="-120"/>
                    <a:ea typeface="微軟正黑體" panose="020B0604030504040204" pitchFamily="34" charset="-120"/>
                    <a:sym typeface="Source Han Serif SC" panose="02020400000000000000" pitchFamily="18" charset="-122"/>
                  </a:rPr>
                  <a:t>提供程式練習題給學生練習，以助於訓練學生運算思維能力。並且在此附有線上編譯器，提供給學生一個更加便利的學習環境</a:t>
                </a:r>
                <a:r>
                  <a:rPr lang="zh-TW" altLang="en-US"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0" name="矩形 19"/>
              <p:cNvSpPr/>
              <p:nvPr/>
            </p:nvSpPr>
            <p:spPr>
              <a:xfrm>
                <a:off x="4418625" y="3883735"/>
                <a:ext cx="5913152" cy="1200329"/>
              </a:xfrm>
              <a:prstGeom prst="rect">
                <a:avLst/>
              </a:prstGeom>
            </p:spPr>
            <p:txBody>
              <a:bodyPr wrap="square">
                <a:spAutoFit/>
              </a:bodyPr>
              <a:lstStyle/>
              <a:p>
                <a:pPr indent="457200"/>
                <a:r>
                  <a:rPr lang="zh-TW" altLang="en-US" dirty="0" smtClean="0">
                    <a:latin typeface="微軟正黑體" panose="020B0604030504040204" pitchFamily="34" charset="-120"/>
                    <a:ea typeface="微軟正黑體" panose="020B0604030504040204" pitchFamily="34" charset="-120"/>
                  </a:rPr>
                  <a:t>在批閱完</a:t>
                </a:r>
                <a:r>
                  <a:rPr lang="zh-TW" altLang="en-US" dirty="0">
                    <a:latin typeface="微軟正黑體" panose="020B0604030504040204" pitchFamily="34" charset="-120"/>
                    <a:ea typeface="微軟正黑體" panose="020B0604030504040204" pitchFamily="34" charset="-120"/>
                  </a:rPr>
                  <a:t>測驗後，系統會將所有已填答測驗之學生成績整理成表格提供教師瀏覽，系統還</a:t>
                </a:r>
                <a:r>
                  <a:rPr lang="zh-TW" altLang="en-US" dirty="0" smtClean="0">
                    <a:latin typeface="微軟正黑體" panose="020B0604030504040204" pitchFamily="34" charset="-120"/>
                    <a:ea typeface="微軟正黑體" panose="020B0604030504040204" pitchFamily="34" charset="-120"/>
                  </a:rPr>
                  <a:t>會將測驗</a:t>
                </a:r>
                <a:r>
                  <a:rPr lang="zh-TW" altLang="en-US" dirty="0">
                    <a:latin typeface="微軟正黑體" panose="020B0604030504040204" pitchFamily="34" charset="-120"/>
                    <a:ea typeface="微軟正黑體" panose="020B0604030504040204" pitchFamily="34" charset="-120"/>
                  </a:rPr>
                  <a:t>各題目</a:t>
                </a:r>
                <a:r>
                  <a:rPr lang="zh-TW" altLang="en-US" dirty="0" smtClean="0">
                    <a:latin typeface="微軟正黑體" panose="020B0604030504040204" pitchFamily="34" charset="-120"/>
                    <a:ea typeface="微軟正黑體" panose="020B0604030504040204" pitchFamily="34" charset="-120"/>
                  </a:rPr>
                  <a:t>的答</a:t>
                </a:r>
                <a:r>
                  <a:rPr lang="zh-TW" altLang="en-US" dirty="0">
                    <a:latin typeface="微軟正黑體" panose="020B0604030504040204" pitchFamily="34" charset="-120"/>
                    <a:ea typeface="微軟正黑體" panose="020B0604030504040204" pitchFamily="34" charset="-120"/>
                  </a:rPr>
                  <a:t>題正確</a:t>
                </a:r>
                <a:r>
                  <a:rPr lang="zh-TW" altLang="en-US" dirty="0" smtClean="0">
                    <a:latin typeface="微軟正黑體" panose="020B0604030504040204" pitchFamily="34" charset="-120"/>
                    <a:ea typeface="微軟正黑體" panose="020B0604030504040204" pitchFamily="34" charset="-120"/>
                  </a:rPr>
                  <a:t>率</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或選擇</a:t>
                </a:r>
                <a:r>
                  <a:rPr lang="zh-TW" altLang="en-US" dirty="0">
                    <a:latin typeface="微軟正黑體" panose="020B0604030504040204" pitchFamily="34" charset="-120"/>
                    <a:ea typeface="微軟正黑體" panose="020B0604030504040204" pitchFamily="34" charset="-120"/>
                  </a:rPr>
                  <a:t>率</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以圓餅圖的形式呈現。這兩項皆能提供教師能有效地針對教學方式或特定部分教材進行改善。</a:t>
                </a:r>
              </a:p>
            </p:txBody>
          </p:sp>
        </p:grpSp>
        <p:cxnSp>
          <p:nvCxnSpPr>
            <p:cNvPr id="29" name="0 _4">
              <a:extLst>
                <a:ext uri="{FF2B5EF4-FFF2-40B4-BE49-F238E27FC236}">
                  <a16:creationId xmlns:a16="http://schemas.microsoft.com/office/drawing/2014/main" id="{35C2AF96-0E1A-41D2-B0BC-197700E3DB4E}"/>
                </a:ext>
              </a:extLst>
            </p:cNvPr>
            <p:cNvCxnSpPr/>
            <p:nvPr/>
          </p:nvCxnSpPr>
          <p:spPr>
            <a:xfrm>
              <a:off x="886691" y="2534573"/>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2" name="0 _4">
              <a:extLst>
                <a:ext uri="{FF2B5EF4-FFF2-40B4-BE49-F238E27FC236}">
                  <a16:creationId xmlns:a16="http://schemas.microsoft.com/office/drawing/2014/main" id="{35C2AF96-0E1A-41D2-B0BC-197700E3DB4E}"/>
                </a:ext>
              </a:extLst>
            </p:cNvPr>
            <p:cNvCxnSpPr/>
            <p:nvPr/>
          </p:nvCxnSpPr>
          <p:spPr>
            <a:xfrm>
              <a:off x="928251" y="3823045"/>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0 _4">
              <a:extLst>
                <a:ext uri="{FF2B5EF4-FFF2-40B4-BE49-F238E27FC236}">
                  <a16:creationId xmlns:a16="http://schemas.microsoft.com/office/drawing/2014/main" id="{35C2AF96-0E1A-41D2-B0BC-197700E3DB4E}"/>
                </a:ext>
              </a:extLst>
            </p:cNvPr>
            <p:cNvCxnSpPr/>
            <p:nvPr/>
          </p:nvCxnSpPr>
          <p:spPr>
            <a:xfrm>
              <a:off x="1025231" y="5180796"/>
              <a:ext cx="10875818" cy="7344"/>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5</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結論</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745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線</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上</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平</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臺</a:t>
              </a: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比較</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latin typeface="微軟正黑體" panose="020B0604030504040204" pitchFamily="34" charset="-120"/>
                <a:ea typeface="微軟正黑體" panose="020B0604030504040204" pitchFamily="34" charset="-120"/>
              </a:rPr>
              <a:t>22</a:t>
            </a:fld>
            <a:endParaRPr lang="zh-CN" altLang="en-US">
              <a:latin typeface="微軟正黑體" panose="020B0604030504040204" pitchFamily="34" charset="-120"/>
              <a:ea typeface="微軟正黑體" panose="020B0604030504040204" pitchFamily="34" charset="-120"/>
            </a:endParaRPr>
          </a:p>
        </p:txBody>
      </p:sp>
      <p:graphicFrame>
        <p:nvGraphicFramePr>
          <p:cNvPr id="6" name="表格 5"/>
          <p:cNvGraphicFramePr>
            <a:graphicFrameLocks noGrp="1"/>
          </p:cNvGraphicFramePr>
          <p:nvPr>
            <p:extLst>
              <p:ext uri="{D42A27DB-BD31-4B8C-83A1-F6EECF244321}">
                <p14:modId xmlns:p14="http://schemas.microsoft.com/office/powerpoint/2010/main" val="3321374344"/>
              </p:ext>
            </p:extLst>
          </p:nvPr>
        </p:nvGraphicFramePr>
        <p:xfrm>
          <a:off x="661481" y="1431053"/>
          <a:ext cx="10817156" cy="4903704"/>
        </p:xfrm>
        <a:graphic>
          <a:graphicData uri="http://schemas.openxmlformats.org/drawingml/2006/table">
            <a:tbl>
              <a:tblPr firstRow="1" firstCol="1" bandRow="1">
                <a:tableStyleId>{5C22544A-7EE6-4342-B048-85BDC9FD1C3A}</a:tableStyleId>
              </a:tblPr>
              <a:tblGrid>
                <a:gridCol w="1428915">
                  <a:extLst>
                    <a:ext uri="{9D8B030D-6E8A-4147-A177-3AD203B41FA5}">
                      <a16:colId xmlns:a16="http://schemas.microsoft.com/office/drawing/2014/main" val="339147729"/>
                    </a:ext>
                  </a:extLst>
                </a:gridCol>
                <a:gridCol w="1428915">
                  <a:extLst>
                    <a:ext uri="{9D8B030D-6E8A-4147-A177-3AD203B41FA5}">
                      <a16:colId xmlns:a16="http://schemas.microsoft.com/office/drawing/2014/main" val="3904555611"/>
                    </a:ext>
                  </a:extLst>
                </a:gridCol>
                <a:gridCol w="1058164">
                  <a:extLst>
                    <a:ext uri="{9D8B030D-6E8A-4147-A177-3AD203B41FA5}">
                      <a16:colId xmlns:a16="http://schemas.microsoft.com/office/drawing/2014/main" val="3982683976"/>
                    </a:ext>
                  </a:extLst>
                </a:gridCol>
                <a:gridCol w="1058164">
                  <a:extLst>
                    <a:ext uri="{9D8B030D-6E8A-4147-A177-3AD203B41FA5}">
                      <a16:colId xmlns:a16="http://schemas.microsoft.com/office/drawing/2014/main" val="1336293569"/>
                    </a:ext>
                  </a:extLst>
                </a:gridCol>
                <a:gridCol w="974772">
                  <a:extLst>
                    <a:ext uri="{9D8B030D-6E8A-4147-A177-3AD203B41FA5}">
                      <a16:colId xmlns:a16="http://schemas.microsoft.com/office/drawing/2014/main" val="2243789574"/>
                    </a:ext>
                  </a:extLst>
                </a:gridCol>
                <a:gridCol w="1386092">
                  <a:extLst>
                    <a:ext uri="{9D8B030D-6E8A-4147-A177-3AD203B41FA5}">
                      <a16:colId xmlns:a16="http://schemas.microsoft.com/office/drawing/2014/main" val="3132987613"/>
                    </a:ext>
                  </a:extLst>
                </a:gridCol>
                <a:gridCol w="1386092">
                  <a:extLst>
                    <a:ext uri="{9D8B030D-6E8A-4147-A177-3AD203B41FA5}">
                      <a16:colId xmlns:a16="http://schemas.microsoft.com/office/drawing/2014/main" val="2370008413"/>
                    </a:ext>
                  </a:extLst>
                </a:gridCol>
                <a:gridCol w="1048021">
                  <a:extLst>
                    <a:ext uri="{9D8B030D-6E8A-4147-A177-3AD203B41FA5}">
                      <a16:colId xmlns:a16="http://schemas.microsoft.com/office/drawing/2014/main" val="3331876522"/>
                    </a:ext>
                  </a:extLst>
                </a:gridCol>
                <a:gridCol w="1048021">
                  <a:extLst>
                    <a:ext uri="{9D8B030D-6E8A-4147-A177-3AD203B41FA5}">
                      <a16:colId xmlns:a16="http://schemas.microsoft.com/office/drawing/2014/main" val="551041797"/>
                    </a:ext>
                  </a:extLst>
                </a:gridCol>
              </a:tblGrid>
              <a:tr h="612964">
                <a:tc gridSpan="2">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 </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0" dirty="0" err="1" smtClean="0">
                          <a:solidFill>
                            <a:schemeClr val="bg1"/>
                          </a:solidFill>
                          <a:effectLst/>
                          <a:latin typeface="微軟正黑體" panose="020B0604030504040204" pitchFamily="34" charset="-120"/>
                          <a:ea typeface="微軟正黑體" panose="020B0604030504040204" pitchFamily="34" charset="-120"/>
                        </a:rPr>
                        <a:t>i</a:t>
                      </a:r>
                      <a:r>
                        <a:rPr lang="en-US" sz="1600" kern="0" dirty="0" smtClean="0">
                          <a:solidFill>
                            <a:schemeClr val="bg1"/>
                          </a:solidFill>
                          <a:effectLst/>
                          <a:latin typeface="微軟正黑體" panose="020B0604030504040204" pitchFamily="34" charset="-120"/>
                          <a:ea typeface="微軟正黑體" panose="020B0604030504040204" pitchFamily="34" charset="-120"/>
                        </a:rPr>
                        <a:t>-Coding</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a:solidFill>
                            <a:schemeClr val="bg1"/>
                          </a:solidFill>
                          <a:effectLst/>
                          <a:latin typeface="微軟正黑體" panose="020B0604030504040204" pitchFamily="34" charset="-120"/>
                          <a:ea typeface="微軟正黑體" panose="020B0604030504040204" pitchFamily="34" charset="-120"/>
                        </a:rPr>
                        <a:t>Coding Bar</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Hahow</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網易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solidFill>
                            <a:schemeClr val="bg1"/>
                          </a:solidFill>
                          <a:effectLst/>
                          <a:latin typeface="微軟正黑體" panose="020B0604030504040204" pitchFamily="34" charset="-120"/>
                          <a:ea typeface="微軟正黑體" panose="020B0604030504040204" pitchFamily="34" charset="-120"/>
                          <a:cs typeface="新細明體" panose="02020500000000000000" pitchFamily="18" charset="-120"/>
                        </a:rPr>
                        <a:t>均一</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0" dirty="0" err="1">
                          <a:solidFill>
                            <a:schemeClr val="bg1"/>
                          </a:solidFill>
                          <a:effectLst/>
                          <a:latin typeface="微軟正黑體" panose="020B0604030504040204" pitchFamily="34" charset="-120"/>
                          <a:ea typeface="微軟正黑體" panose="020B0604030504040204" pitchFamily="34" charset="-120"/>
                        </a:rPr>
                        <a:t>Udemy</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a:effectLst/>
                          <a:latin typeface="微軟正黑體" panose="020B0604030504040204" pitchFamily="34" charset="-120"/>
                          <a:ea typeface="微軟正黑體" panose="020B0604030504040204" pitchFamily="34" charset="-120"/>
                        </a:rPr>
                        <a:t>學習吧</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08504385"/>
                  </a:ext>
                </a:extLst>
              </a:tr>
              <a:tr h="612964">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市場區隔</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國中高中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不分</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國小</a:t>
                      </a: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高中</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0" dirty="0">
                          <a:effectLst/>
                          <a:latin typeface="微軟正黑體" panose="020B0604030504040204" pitchFamily="34" charset="-120"/>
                          <a:ea typeface="微軟正黑體" panose="020B0604030504040204" pitchFamily="34" charset="-120"/>
                        </a:rPr>
                        <a:t>國小</a:t>
                      </a:r>
                      <a:r>
                        <a:rPr lang="en-US" sz="1600" kern="0" dirty="0">
                          <a:effectLst/>
                          <a:latin typeface="微軟正黑體" panose="020B0604030504040204" pitchFamily="34" charset="-120"/>
                          <a:ea typeface="微軟正黑體" panose="020B0604030504040204" pitchFamily="34" charset="-120"/>
                        </a:rPr>
                        <a:t>~</a:t>
                      </a:r>
                      <a:r>
                        <a:rPr lang="zh-TW" sz="1600" kern="0" dirty="0">
                          <a:effectLst/>
                          <a:latin typeface="微軟正黑體" panose="020B0604030504040204" pitchFamily="34" charset="-120"/>
                          <a:ea typeface="微軟正黑體" panose="020B0604030504040204" pitchFamily="34" charset="-120"/>
                        </a:rPr>
                        <a:t>高中</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8965638"/>
                  </a:ext>
                </a:extLst>
              </a:tr>
              <a:tr h="919445">
                <a:tc gridSpan="2">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行銷通路</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大學</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網路</a:t>
                      </a:r>
                    </a:p>
                    <a:p>
                      <a:pPr algn="ctr">
                        <a:spcAft>
                          <a:spcPts val="0"/>
                        </a:spcAft>
                      </a:pPr>
                      <a:r>
                        <a:rPr lang="en-US" sz="1600" kern="10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校園</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2963983"/>
                  </a:ext>
                </a:extLst>
              </a:tr>
              <a:tr h="612964">
                <a:tc gridSpan="2">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營利模式</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hMerge="1">
                  <a:txBody>
                    <a:bodyPr/>
                    <a:lstStyle/>
                    <a:p>
                      <a:endParaRPr lang="zh-TW" altLang="en-US"/>
                    </a:p>
                  </a:txBody>
                  <a:tcPr/>
                </a:tc>
                <a:tc>
                  <a:txBody>
                    <a:bodyPr/>
                    <a:lstStyle/>
                    <a:p>
                      <a:pPr algn="ctr">
                        <a:spcAft>
                          <a:spcPts val="0"/>
                        </a:spcAft>
                      </a:pPr>
                      <a:r>
                        <a:rPr lang="en-US" sz="1600" kern="100" dirty="0" smtClean="0">
                          <a:effectLst/>
                          <a:latin typeface="微軟正黑體" panose="020B0604030504040204" pitchFamily="34" charset="-120"/>
                          <a:ea typeface="微軟正黑體" panose="020B0604030504040204" pitchFamily="34" charset="-120"/>
                        </a:rPr>
                        <a:t> </a:t>
                      </a:r>
                      <a:r>
                        <a:rPr lang="zh-TW" altLang="en-US" sz="1600" kern="100" dirty="0" smtClean="0">
                          <a:effectLst/>
                          <a:latin typeface="微軟正黑體" panose="020B0604030504040204" pitchFamily="34" charset="-120"/>
                          <a:ea typeface="微軟正黑體" panose="020B0604030504040204" pitchFamily="34" charset="-120"/>
                        </a:rPr>
                        <a:t>尚未規劃</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p>
                    <a:p>
                      <a:pPr algn="ctr">
                        <a:spcAft>
                          <a:spcPts val="0"/>
                        </a:spcAft>
                      </a:pP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營隊</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募資開課</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學生募資</a:t>
                      </a:r>
                    </a:p>
                    <a:p>
                      <a:pPr algn="ctr">
                        <a:spcAft>
                          <a:spcPts val="0"/>
                        </a:spcAft>
                      </a:pPr>
                      <a:r>
                        <a:rPr lang="zh-TW" altLang="en-US"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教</a:t>
                      </a:r>
                      <a:r>
                        <a:rPr lang="zh-TW" sz="1600" kern="100" dirty="0" smtClean="0">
                          <a:effectLst/>
                          <a:latin typeface="微軟正黑體" panose="020B0604030504040204" pitchFamily="34" charset="-120"/>
                          <a:ea typeface="微軟正黑體" panose="020B0604030504040204" pitchFamily="34" charset="-120"/>
                          <a:cs typeface="Times New Roman" panose="02020603050405020304" pitchFamily="18" charset="0"/>
                        </a:rPr>
                        <a:t>師</a:t>
                      </a: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分帳</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基金會</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學生付費</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基金會</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374801229"/>
                  </a:ext>
                </a:extLst>
              </a:tr>
              <a:tr h="306481">
                <a:tc rowSpan="7">
                  <a:txBody>
                    <a:bodyPr/>
                    <a:lstStyle/>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技術</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或</a:t>
                      </a:r>
                      <a:endParaRPr lang="en-US" altLang="zh-TW" sz="1600" kern="100" dirty="0" smtClean="0">
                        <a:effectLst/>
                        <a:latin typeface="微軟正黑體" panose="020B0604030504040204" pitchFamily="34" charset="-120"/>
                        <a:ea typeface="微軟正黑體" panose="020B0604030504040204" pitchFamily="34" charset="-120"/>
                      </a:endParaRPr>
                    </a:p>
                    <a:p>
                      <a:pPr algn="ctr">
                        <a:spcAft>
                          <a:spcPts val="0"/>
                        </a:spcAft>
                      </a:pPr>
                      <a:r>
                        <a:rPr lang="zh-TW" sz="1600" kern="100" dirty="0" smtClean="0">
                          <a:effectLst/>
                          <a:latin typeface="微軟正黑體" panose="020B0604030504040204" pitchFamily="34" charset="-120"/>
                          <a:ea typeface="微軟正黑體" panose="020B0604030504040204" pitchFamily="34" charset="-120"/>
                        </a:rPr>
                        <a:t>服務</a:t>
                      </a:r>
                      <a:r>
                        <a:rPr lang="zh-TW" sz="1600" kern="100" dirty="0">
                          <a:effectLst/>
                          <a:latin typeface="微軟正黑體" panose="020B0604030504040204" pitchFamily="34" charset="-120"/>
                          <a:ea typeface="微軟正黑體" panose="020B0604030504040204" pitchFamily="34" charset="-120"/>
                        </a:rPr>
                        <a:t>優勢</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操作難度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易</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中</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易</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969386"/>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網內搜尋功能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1923775"/>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分析學習狀況</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5599789"/>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監控功能</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33726746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課程有無分類</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有</a:t>
                      </a:r>
                    </a:p>
                  </a:txBody>
                  <a:tcPr marL="68580" marR="68580" marT="0" marB="0"/>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82887432"/>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介面乾淨與否</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rPr>
                        <a:t>是</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7370583"/>
                  </a:ext>
                </a:extLst>
              </a:tr>
              <a:tr h="306481">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提供線上編譯</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有</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有</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rPr>
                        <a:t>無</a:t>
                      </a: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無</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無</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814543099"/>
                  </a:ext>
                </a:extLst>
              </a:tr>
            </a:tbl>
          </a:graphicData>
        </a:graphic>
      </p:graphicFrame>
      <p:pic>
        <p:nvPicPr>
          <p:cNvPr id="9" name="圖片 8"/>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pic>
        <p:nvPicPr>
          <p:cNvPr id="4" name="圖片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677581">
            <a:off x="3749670" y="1014324"/>
            <a:ext cx="640508" cy="640508"/>
          </a:xfrm>
          <a:prstGeom prst="rect">
            <a:avLst/>
          </a:prstGeom>
        </p:spPr>
      </p:pic>
    </p:spTree>
    <p:extLst>
      <p:ext uri="{BB962C8B-B14F-4D97-AF65-F5344CB8AC3E}">
        <p14:creationId xmlns:p14="http://schemas.microsoft.com/office/powerpoint/2010/main" val="300478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剪去同側角落矩形 14"/>
          <p:cNvSpPr/>
          <p:nvPr/>
        </p:nvSpPr>
        <p:spPr>
          <a:xfrm rot="5400000">
            <a:off x="570587" y="4476922"/>
            <a:ext cx="1577132" cy="1213960"/>
          </a:xfrm>
          <a:prstGeom prst="snip2SameRect">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剪去同側角落矩形 12"/>
          <p:cNvSpPr/>
          <p:nvPr/>
        </p:nvSpPr>
        <p:spPr>
          <a:xfrm rot="5400000">
            <a:off x="149436" y="1924836"/>
            <a:ext cx="2419435" cy="1213959"/>
          </a:xfrm>
          <a:prstGeom prst="snip2SameRect">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結論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群組 11"/>
          <p:cNvGrpSpPr/>
          <p:nvPr/>
        </p:nvGrpSpPr>
        <p:grpSpPr>
          <a:xfrm>
            <a:off x="2917238" y="1322098"/>
            <a:ext cx="8156837" cy="4550368"/>
            <a:chOff x="1748226" y="1185657"/>
            <a:chExt cx="8156837" cy="4550368"/>
          </a:xfrm>
        </p:grpSpPr>
        <p:sp>
          <p:nvSpPr>
            <p:cNvPr id="2" name="矩形 1"/>
            <p:cNvSpPr/>
            <p:nvPr/>
          </p:nvSpPr>
          <p:spPr>
            <a:xfrm>
              <a:off x="2488262" y="1275389"/>
              <a:ext cx="7416801" cy="4401205"/>
            </a:xfrm>
            <a:prstGeom prst="rect">
              <a:avLst/>
            </a:prstGeom>
          </p:spPr>
          <p:txBody>
            <a:bodyPr wrap="square">
              <a:spAutoFit/>
            </a:bodyPr>
            <a:lstStyle/>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顛覆傳統實體教室的學習模式</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提供學生</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自主學習的環境</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利用</a:t>
              </a:r>
              <a:r>
                <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RFM</a:t>
              </a:r>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模</a:t>
              </a:r>
              <a:r>
                <a:rPr lang="zh-TW" altLang="en-US" sz="2800" dirty="0">
                  <a:latin typeface="微軟正黑體" panose="020B0604030504040204" pitchFamily="34" charset="-120"/>
                  <a:ea typeface="微軟正黑體" panose="020B0604030504040204" pitchFamily="34" charset="-120"/>
                  <a:cs typeface="Times New Roman" panose="02020603050405020304" pitchFamily="18" charset="0"/>
                </a:rPr>
                <a:t>型</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協助</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教師找出學生學習問題</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所在</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2800" dirty="0" smtClean="0">
                  <a:latin typeface="微軟正黑體" panose="020B0604030504040204" pitchFamily="34" charset="-120"/>
                  <a:ea typeface="微軟正黑體" panose="020B0604030504040204" pitchFamily="34" charset="-120"/>
                  <a:cs typeface="Times New Roman" panose="02020603050405020304" pitchFamily="18" charset="0"/>
                </a:rPr>
                <a:t>教師可在程式</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練習</a:t>
              </a:r>
              <a:r>
                <a:rPr lang="zh-TW" altLang="zh-TW" sz="2800" dirty="0">
                  <a:latin typeface="微軟正黑體" panose="020B0604030504040204" pitchFamily="34" charset="-120"/>
                  <a:ea typeface="微軟正黑體" panose="020B0604030504040204" pitchFamily="34" charset="-120"/>
                  <a:cs typeface="Times New Roman" panose="02020603050405020304" pitchFamily="18" charset="0"/>
                </a:rPr>
                <a:t>區發佈練習</a:t>
              </a:r>
              <a:r>
                <a:rPr lang="zh-TW" altLang="zh-TW" sz="2800" dirty="0" smtClean="0">
                  <a:latin typeface="微軟正黑體" panose="020B0604030504040204" pitchFamily="34" charset="-120"/>
                  <a:ea typeface="微軟正黑體" panose="020B0604030504040204" pitchFamily="34" charset="-120"/>
                  <a:cs typeface="Times New Roman" panose="02020603050405020304" pitchFamily="18" charset="0"/>
                </a:rPr>
                <a:t>題目</a:t>
              </a:r>
              <a:endParaRPr lang="en-US" altLang="zh-TW" sz="2800" dirty="0" smtClean="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sz="2800" dirty="0">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2800" dirty="0" smtClean="0">
                  <a:latin typeface="微軟正黑體" panose="020B0604030504040204" pitchFamily="34" charset="-120"/>
                  <a:ea typeface="微軟正黑體" panose="020B0604030504040204" pitchFamily="34" charset="-120"/>
                </a:rPr>
                <a:t>導入</a:t>
              </a:r>
              <a:r>
                <a:rPr lang="zh-TW" altLang="en-US" sz="2800" dirty="0" smtClean="0">
                  <a:latin typeface="微軟正黑體" panose="020B0604030504040204" pitchFamily="34" charset="-120"/>
                  <a:ea typeface="微軟正黑體" panose="020B0604030504040204" pitchFamily="34" charset="-120"/>
                </a:rPr>
                <a:t>人工智慧技術</a:t>
              </a:r>
              <a:r>
                <a:rPr lang="zh-TW" altLang="zh-TW" sz="2800" dirty="0" smtClean="0">
                  <a:latin typeface="微軟正黑體" panose="020B0604030504040204" pitchFamily="34" charset="-120"/>
                  <a:ea typeface="微軟正黑體" panose="020B0604030504040204" pitchFamily="34" charset="-120"/>
                </a:rPr>
                <a:t>進行</a:t>
              </a:r>
              <a:r>
                <a:rPr lang="zh-TW" altLang="zh-TW" sz="2800" dirty="0">
                  <a:latin typeface="微軟正黑體" panose="020B0604030504040204" pitchFamily="34" charset="-120"/>
                  <a:ea typeface="微軟正黑體" panose="020B0604030504040204" pitchFamily="34" charset="-120"/>
                </a:rPr>
                <a:t>預測學生</a:t>
              </a:r>
              <a:r>
                <a:rPr lang="zh-TW" altLang="zh-TW" sz="2800" dirty="0" smtClean="0">
                  <a:latin typeface="微軟正黑體" panose="020B0604030504040204" pitchFamily="34" charset="-120"/>
                  <a:ea typeface="微軟正黑體" panose="020B0604030504040204" pitchFamily="34" charset="-120"/>
                </a:rPr>
                <a:t>的</a:t>
              </a:r>
              <a:r>
                <a:rPr lang="zh-TW" altLang="en-US" sz="2800" dirty="0" smtClean="0">
                  <a:latin typeface="微軟正黑體" panose="020B0604030504040204" pitchFamily="34" charset="-120"/>
                  <a:ea typeface="微軟正黑體" panose="020B0604030504040204" pitchFamily="34" charset="-120"/>
                </a:rPr>
                <a:t>學習成效</a:t>
              </a:r>
              <a:endParaRPr lang="zh-TW" altLang="en-US" sz="28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1209" y="1185657"/>
              <a:ext cx="737053" cy="737053"/>
            </a:xfrm>
            <a:prstGeom prst="rect">
              <a:avLst/>
            </a:prstGeom>
          </p:spPr>
        </p:pic>
        <p:pic>
          <p:nvPicPr>
            <p:cNvPr id="8" name="圖片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48" y="2035242"/>
              <a:ext cx="716114" cy="716114"/>
            </a:xfrm>
            <a:prstGeom prst="rect">
              <a:avLst/>
            </a:prstGeom>
          </p:spPr>
        </p:pic>
        <p:pic>
          <p:nvPicPr>
            <p:cNvPr id="9" name="圖片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48226" y="4158894"/>
              <a:ext cx="737053" cy="737053"/>
            </a:xfrm>
            <a:prstGeom prst="rect">
              <a:avLst/>
            </a:prstGeom>
          </p:spPr>
        </p:pic>
        <p:pic>
          <p:nvPicPr>
            <p:cNvPr id="10" name="圖片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748226" y="4998159"/>
              <a:ext cx="737866" cy="737866"/>
            </a:xfrm>
            <a:prstGeom prst="rect">
              <a:avLst/>
            </a:prstGeom>
          </p:spPr>
        </p:pic>
        <p:pic>
          <p:nvPicPr>
            <p:cNvPr id="11" name="圖片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2148" y="2868037"/>
              <a:ext cx="737053" cy="737053"/>
            </a:xfrm>
            <a:prstGeom prst="rect">
              <a:avLst/>
            </a:prstGeom>
          </p:spPr>
        </p:pic>
      </p:grpSp>
      <p:sp>
        <p:nvSpPr>
          <p:cNvPr id="3" name="投影片編號版面配置區 2"/>
          <p:cNvSpPr>
            <a:spLocks noGrp="1"/>
          </p:cNvSpPr>
          <p:nvPr>
            <p:ph type="sldNum" sz="quarter" idx="12"/>
          </p:nvPr>
        </p:nvSpPr>
        <p:spPr>
          <a:xfrm>
            <a:off x="8330388" y="6356350"/>
            <a:ext cx="2743200" cy="365125"/>
          </a:xfrm>
        </p:spPr>
        <p:txBody>
          <a:bodyPr/>
          <a:lstStyle/>
          <a:p>
            <a:fld id="{C216DB24-B25B-49D7-A066-6E012C0AC9EA}" type="slidenum">
              <a:rPr lang="zh-CN" altLang="en-US" smtClean="0"/>
              <a:t>23</a:t>
            </a:fld>
            <a:endParaRPr lang="zh-CN" altLang="en-US"/>
          </a:p>
        </p:txBody>
      </p:sp>
      <p:sp>
        <p:nvSpPr>
          <p:cNvPr id="6" name="等腰三角形 5"/>
          <p:cNvSpPr/>
          <p:nvPr/>
        </p:nvSpPr>
        <p:spPr>
          <a:xfrm rot="5400000">
            <a:off x="2012259" y="2244258"/>
            <a:ext cx="690228" cy="542020"/>
          </a:xfrm>
          <a:prstGeom prst="triangle">
            <a:avLst/>
          </a:prstGeom>
          <a:solidFill>
            <a:srgbClr val="FF5B62">
              <a:alpha val="71000"/>
            </a:srgbClr>
          </a:solidFill>
          <a:ln>
            <a:noFill/>
          </a:ln>
          <a:effectLst>
            <a:glow>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等腰三角形 15"/>
          <p:cNvSpPr/>
          <p:nvPr/>
        </p:nvSpPr>
        <p:spPr>
          <a:xfrm rot="5400000">
            <a:off x="2012259" y="4812890"/>
            <a:ext cx="690228" cy="542020"/>
          </a:xfrm>
          <a:prstGeom prst="triangle">
            <a:avLst/>
          </a:prstGeom>
          <a:solidFill>
            <a:srgbClr val="FCB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06188" y="1975280"/>
            <a:ext cx="677108" cy="1108920"/>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現 在</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sp>
        <p:nvSpPr>
          <p:cNvPr id="21" name="文字方塊 20"/>
          <p:cNvSpPr txBox="1"/>
          <p:nvPr/>
        </p:nvSpPr>
        <p:spPr>
          <a:xfrm>
            <a:off x="1021159" y="4555566"/>
            <a:ext cx="677108" cy="1056668"/>
          </a:xfrm>
          <a:prstGeom prst="rect">
            <a:avLst/>
          </a:prstGeom>
          <a:noFill/>
        </p:spPr>
        <p:txBody>
          <a:bodyPr vert="eaVert" wrap="square" rtlCol="0">
            <a:spAutoFit/>
          </a:bodyPr>
          <a:lstStyle/>
          <a:p>
            <a:r>
              <a:rPr lang="zh-TW" altLang="en-US" sz="3200" b="1" dirty="0" smtClean="0">
                <a:solidFill>
                  <a:schemeClr val="bg1"/>
                </a:solidFill>
                <a:latin typeface="微软雅黑" panose="020B0503020204020204" pitchFamily="34" charset="-122"/>
                <a:ea typeface="微软雅黑" panose="020B0503020204020204" pitchFamily="34" charset="-122"/>
              </a:rPr>
              <a:t>未 來</a:t>
            </a:r>
            <a:endParaRPr lang="zh-TW" altLang="en-US" sz="3600" b="1" dirty="0">
              <a:solidFill>
                <a:schemeClr val="bg1"/>
              </a:solidFill>
              <a:latin typeface="微软雅黑" panose="020B0503020204020204" pitchFamily="34" charset="-122"/>
              <a:ea typeface="微软雅黑" panose="020B0503020204020204" pitchFamily="34" charset="-122"/>
            </a:endParaRPr>
          </a:p>
        </p:txBody>
      </p:sp>
      <p:pic>
        <p:nvPicPr>
          <p:cNvPr id="20" name="圖片 19"/>
          <p:cNvPicPr>
            <a:picLocks noChangeAspect="1"/>
          </p:cNvPicPr>
          <p:nvPr/>
        </p:nvPicPr>
        <p:blipFill>
          <a:blip r:embed="rId8" cstate="hqprint">
            <a:extLst>
              <a:ext uri="{BEBA8EAE-BF5A-486C-A8C5-ECC9F3942E4B}">
                <a14:imgProps xmlns:a14="http://schemas.microsoft.com/office/drawing/2010/main">
                  <a14:imgLayer r:embed="rId9">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908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1+#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6" grpId="0" animBg="1"/>
      <p:bldP spid="16" grpId="0" animBg="1"/>
      <p:bldP spid="17"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分工</a:t>
              </a:r>
              <a:r>
                <a:rPr lang="zh-TW" altLang="en-US" sz="3200" noProof="0" dirty="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表</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投影片編號版面配置區 1"/>
          <p:cNvSpPr>
            <a:spLocks noGrp="1"/>
          </p:cNvSpPr>
          <p:nvPr>
            <p:ph type="sldNum" sz="quarter" idx="12"/>
          </p:nvPr>
        </p:nvSpPr>
        <p:spPr/>
        <p:txBody>
          <a:bodyPr/>
          <a:lstStyle/>
          <a:p>
            <a:fld id="{C216DB24-B25B-49D7-A066-6E012C0AC9EA}" type="slidenum">
              <a:rPr lang="zh-CN" altLang="en-US" smtClean="0"/>
              <a:t>24</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2360793296"/>
              </p:ext>
            </p:extLst>
          </p:nvPr>
        </p:nvGraphicFramePr>
        <p:xfrm>
          <a:off x="1610868" y="1865375"/>
          <a:ext cx="8970265" cy="3465575"/>
        </p:xfrm>
        <a:graphic>
          <a:graphicData uri="http://schemas.openxmlformats.org/drawingml/2006/table">
            <a:tbl>
              <a:tblPr firstRow="1" firstCol="1" bandRow="1" bandCol="1">
                <a:tableStyleId>{5C22544A-7EE6-4342-B048-85BDC9FD1C3A}</a:tableStyleId>
              </a:tblPr>
              <a:tblGrid>
                <a:gridCol w="1731364">
                  <a:extLst>
                    <a:ext uri="{9D8B030D-6E8A-4147-A177-3AD203B41FA5}">
                      <a16:colId xmlns:a16="http://schemas.microsoft.com/office/drawing/2014/main" val="3215833142"/>
                    </a:ext>
                  </a:extLst>
                </a:gridCol>
                <a:gridCol w="1207308">
                  <a:extLst>
                    <a:ext uri="{9D8B030D-6E8A-4147-A177-3AD203B41FA5}">
                      <a16:colId xmlns:a16="http://schemas.microsoft.com/office/drawing/2014/main" val="1635013426"/>
                    </a:ext>
                  </a:extLst>
                </a:gridCol>
                <a:gridCol w="3961076">
                  <a:extLst>
                    <a:ext uri="{9D8B030D-6E8A-4147-A177-3AD203B41FA5}">
                      <a16:colId xmlns:a16="http://schemas.microsoft.com/office/drawing/2014/main" val="207570762"/>
                    </a:ext>
                  </a:extLst>
                </a:gridCol>
                <a:gridCol w="2070517">
                  <a:extLst>
                    <a:ext uri="{9D8B030D-6E8A-4147-A177-3AD203B41FA5}">
                      <a16:colId xmlns:a16="http://schemas.microsoft.com/office/drawing/2014/main" val="3881410063"/>
                    </a:ext>
                  </a:extLst>
                </a:gridCol>
              </a:tblGrid>
              <a:tr h="693115">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學號</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姓名</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主要工作項目</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貢獻度</a:t>
                      </a:r>
                      <a:r>
                        <a:rPr lang="en-US" sz="1600" kern="100">
                          <a:effectLst/>
                          <a:latin typeface="微軟正黑體" panose="020B0604030504040204" pitchFamily="34" charset="-120"/>
                          <a:ea typeface="微軟正黑體" panose="020B0604030504040204" pitchFamily="34" charset="-120"/>
                        </a:rPr>
                        <a:t>(%)</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7278485"/>
                  </a:ext>
                </a:extLst>
              </a:tr>
              <a:tr h="693115">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0551055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曾柏翰</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平臺開發、介面設計、介紹影片製作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940352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0551001</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廖辰懋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平臺開發、資料庫模型設計</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25%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39569753"/>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0551085</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詹賀淋</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RFM</a:t>
                      </a:r>
                      <a:r>
                        <a:rPr lang="zh-TW" sz="1600" kern="100" dirty="0">
                          <a:effectLst/>
                          <a:latin typeface="微軟正黑體" panose="020B0604030504040204" pitchFamily="34" charset="-120"/>
                          <a:ea typeface="微軟正黑體" panose="020B0604030504040204" pitchFamily="34" charset="-120"/>
                        </a:rPr>
                        <a:t>模型設計、專題文件製作</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76451706"/>
                  </a:ext>
                </a:extLst>
              </a:tr>
              <a:tr h="693115">
                <a:tc>
                  <a:txBody>
                    <a:bodyPr/>
                    <a:lstStyle/>
                    <a:p>
                      <a:pPr algn="ctr">
                        <a:spcAft>
                          <a:spcPts val="0"/>
                        </a:spcAft>
                      </a:pPr>
                      <a:r>
                        <a:rPr lang="en-US" sz="1600" kern="100">
                          <a:effectLst/>
                          <a:latin typeface="微軟正黑體" panose="020B0604030504040204" pitchFamily="34" charset="-120"/>
                          <a:ea typeface="微軟正黑體" panose="020B0604030504040204" pitchFamily="34" charset="-120"/>
                        </a:rPr>
                        <a:t>0551103</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許百加</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介面設計、專題文件製作</a:t>
                      </a:r>
                      <a:endParaRPr lang="zh-TW" sz="16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軟正黑體" panose="020B0604030504040204" pitchFamily="34" charset="-120"/>
                          <a:ea typeface="微軟正黑體" panose="020B0604030504040204" pitchFamily="34" charset="-120"/>
                        </a:rPr>
                        <a:t>25%</a:t>
                      </a:r>
                      <a:endParaRPr lang="zh-TW" sz="16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12219519"/>
                  </a:ext>
                </a:extLst>
              </a:tr>
            </a:tbl>
          </a:graphicData>
        </a:graphic>
      </p:graphicFrame>
    </p:spTree>
    <p:extLst>
      <p:ext uri="{BB962C8B-B14F-4D97-AF65-F5344CB8AC3E}">
        <p14:creationId xmlns:p14="http://schemas.microsoft.com/office/powerpoint/2010/main" val="423751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C4CE20-F3D8-4959-8246-2B7BCE8D1471}"/>
              </a:ext>
            </a:extLst>
          </p:cNvPr>
          <p:cNvPicPr>
            <a:picLocks noChangeAspect="1"/>
          </p:cNvPicPr>
          <p:nvPr/>
        </p:nvPicPr>
        <p:blipFill rotWithShape="1">
          <a:blip r:embed="rId2">
            <a:extLst>
              <a:ext uri="{28A0092B-C50C-407E-A947-70E740481C1C}">
                <a14:useLocalDpi xmlns:a14="http://schemas.microsoft.com/office/drawing/2010/main" val="0"/>
              </a:ext>
            </a:extLst>
          </a:blip>
          <a:srcRect r="35184"/>
          <a:stretch/>
        </p:blipFill>
        <p:spPr>
          <a:xfrm>
            <a:off x="0" y="-1"/>
            <a:ext cx="12192000" cy="6858000"/>
          </a:xfrm>
          <a:prstGeom prst="rect">
            <a:avLst/>
          </a:prstGeom>
        </p:spPr>
      </p:pic>
      <p:sp>
        <p:nvSpPr>
          <p:cNvPr id="8" name="文本框 7">
            <a:extLst>
              <a:ext uri="{FF2B5EF4-FFF2-40B4-BE49-F238E27FC236}">
                <a16:creationId xmlns:a16="http://schemas.microsoft.com/office/drawing/2014/main" id="{9FA3BF65-8639-43DB-BF77-B3B4068FB0FD}"/>
              </a:ext>
            </a:extLst>
          </p:cNvPr>
          <p:cNvSpPr txBox="1">
            <a:spLocks noChangeAspect="1"/>
          </p:cNvSpPr>
          <p:nvPr/>
        </p:nvSpPr>
        <p:spPr bwMode="auto">
          <a:xfrm>
            <a:off x="2173791" y="2875770"/>
            <a:ext cx="7844418" cy="110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lnSpc>
                <a:spcPct val="120000"/>
              </a:lnSpc>
            </a:pPr>
            <a:r>
              <a:rPr lang="zh-TW" altLang="en-US" sz="6000" b="1" noProof="1" smtClean="0">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rPr>
              <a:t>謝謝您的觀看</a:t>
            </a:r>
            <a:endParaRPr lang="zh-CN" altLang="zh-CN" sz="3000" noProof="1">
              <a:solidFill>
                <a:schemeClr val="bg2">
                  <a:lumMod val="25000"/>
                </a:schemeClr>
              </a:solidFill>
              <a:latin typeface="微软雅黑" panose="020B0503020204020204" pitchFamily="34" charset="-122"/>
              <a:ea typeface="微软雅黑" panose="020B0503020204020204" pitchFamily="34" charset="-122"/>
              <a:sym typeface="Source Han Serif SC" panose="02020400000000000000" pitchFamily="18" charset="-122"/>
            </a:endParaRPr>
          </a:p>
        </p:txBody>
      </p:sp>
      <p:pic>
        <p:nvPicPr>
          <p:cNvPr id="6" name="圖片 5"/>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47547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0"/>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6</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附錄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3796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blipFill dpi="0" rotWithShape="1">
            <a:blip r:embed="rId3">
              <a:alphaModFix amt="59000"/>
            </a:blip>
            <a:srcRect/>
            <a:stretch>
              <a:fillRect t="-1" b="-36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LOGO</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由來</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27</a:t>
            </a:fld>
            <a:endParaRPr lang="zh-CN" altLang="en-US"/>
          </a:p>
        </p:txBody>
      </p:sp>
      <p:pic>
        <p:nvPicPr>
          <p:cNvPr id="14" name="圖片 13"/>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3852" y1="43262" x2="14581" y2="74468"/>
                      </a14:backgroundRemoval>
                    </a14:imgEffect>
                  </a14:imgLayer>
                </a14:imgProps>
              </a:ext>
              <a:ext uri="{28A0092B-C50C-407E-A947-70E740481C1C}">
                <a14:useLocalDpi xmlns:a14="http://schemas.microsoft.com/office/drawing/2010/main" val="0"/>
              </a:ext>
            </a:extLst>
          </a:blip>
          <a:stretch>
            <a:fillRect/>
          </a:stretch>
        </p:blipFill>
        <p:spPr>
          <a:xfrm>
            <a:off x="161485" y="137970"/>
            <a:ext cx="2281826" cy="783053"/>
          </a:xfrm>
          <a:prstGeom prst="rect">
            <a:avLst/>
          </a:prstGeom>
        </p:spPr>
      </p:pic>
      <p:sp>
        <p:nvSpPr>
          <p:cNvPr id="8" name="矩形 7"/>
          <p:cNvSpPr/>
          <p:nvPr/>
        </p:nvSpPr>
        <p:spPr>
          <a:xfrm>
            <a:off x="5562600" y="2009805"/>
            <a:ext cx="6096000" cy="3108543"/>
          </a:xfrm>
          <a:prstGeom prst="rect">
            <a:avLst/>
          </a:prstGeom>
        </p:spPr>
        <p:txBody>
          <a:bodyPr>
            <a:spAutoFit/>
          </a:bodyPr>
          <a:lstStyle/>
          <a:p>
            <a:r>
              <a:rPr lang="zh-TW" altLang="en-US" sz="2800" dirty="0" smtClean="0">
                <a:solidFill>
                  <a:srgbClr val="222222"/>
                </a:solidFill>
                <a:latin typeface="微軟正黑體" panose="020B0604030504040204" pitchFamily="34" charset="-120"/>
                <a:ea typeface="微軟正黑體" panose="020B0604030504040204" pitchFamily="34" charset="-120"/>
              </a:rPr>
              <a:t>據說：</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solidFill>
                  <a:srgbClr val="222222"/>
                </a:solidFill>
                <a:latin typeface="微軟正黑體" panose="020B0604030504040204" pitchFamily="34" charset="-120"/>
                <a:ea typeface="微軟正黑體" panose="020B0604030504040204" pitchFamily="34" charset="-120"/>
              </a:rPr>
              <a:t>獨角獸頭上的角可以</a:t>
            </a:r>
            <a:r>
              <a:rPr lang="zh-TW" altLang="en-US" sz="2800" dirty="0">
                <a:solidFill>
                  <a:srgbClr val="222222"/>
                </a:solidFill>
                <a:latin typeface="微軟正黑體" panose="020B0604030504040204" pitchFamily="34" charset="-120"/>
                <a:ea typeface="微軟正黑體" panose="020B0604030504040204" pitchFamily="34" charset="-120"/>
              </a:rPr>
              <a:t>解百</a:t>
            </a:r>
            <a:r>
              <a:rPr lang="zh-TW" altLang="en-US" sz="2800" dirty="0" smtClean="0">
                <a:solidFill>
                  <a:srgbClr val="222222"/>
                </a:solidFill>
                <a:latin typeface="微軟正黑體" panose="020B0604030504040204" pitchFamily="34" charset="-120"/>
                <a:ea typeface="微軟正黑體" panose="020B0604030504040204" pitchFamily="34" charset="-120"/>
              </a:rPr>
              <a:t>毒</a:t>
            </a:r>
            <a:r>
              <a:rPr lang="zh-TW" altLang="en-US" sz="2800" dirty="0">
                <a:solidFill>
                  <a:srgbClr val="222222"/>
                </a:solidFill>
                <a:latin typeface="微軟正黑體" panose="020B0604030504040204" pitchFamily="34" charset="-120"/>
                <a:ea typeface="微軟正黑體" panose="020B0604030504040204" pitchFamily="34" charset="-120"/>
              </a:rPr>
              <a:t>、</a:t>
            </a:r>
            <a:r>
              <a:rPr lang="zh-TW" altLang="en-US" sz="2800" dirty="0" smtClean="0">
                <a:solidFill>
                  <a:srgbClr val="222222"/>
                </a:solidFill>
                <a:latin typeface="微軟正黑體" panose="020B0604030504040204" pitchFamily="34" charset="-120"/>
                <a:ea typeface="微軟正黑體" panose="020B0604030504040204" pitchFamily="34" charset="-120"/>
              </a:rPr>
              <a:t>可</a:t>
            </a:r>
            <a:r>
              <a:rPr lang="zh-TW" altLang="en-US" sz="2800" dirty="0">
                <a:solidFill>
                  <a:srgbClr val="222222"/>
                </a:solidFill>
                <a:latin typeface="微軟正黑體" panose="020B0604030504040204" pitchFamily="34" charset="-120"/>
                <a:ea typeface="微軟正黑體" panose="020B0604030504040204" pitchFamily="34" charset="-120"/>
              </a:rPr>
              <a:t>抵禦疾病、百毒不</a:t>
            </a:r>
            <a:r>
              <a:rPr lang="zh-TW" altLang="en-US" sz="2800" dirty="0" smtClean="0">
                <a:solidFill>
                  <a:srgbClr val="222222"/>
                </a:solidFill>
                <a:latin typeface="微軟正黑體" panose="020B0604030504040204" pitchFamily="34" charset="-120"/>
                <a:ea typeface="微軟正黑體" panose="020B0604030504040204" pitchFamily="34" charset="-120"/>
              </a:rPr>
              <a:t>侵，獨角獸</a:t>
            </a:r>
            <a:r>
              <a:rPr lang="zh-TW" altLang="en-US" sz="2800" dirty="0">
                <a:solidFill>
                  <a:srgbClr val="222222"/>
                </a:solidFill>
                <a:latin typeface="微軟正黑體" panose="020B0604030504040204" pitchFamily="34" charset="-120"/>
                <a:ea typeface="微軟正黑體" panose="020B0604030504040204" pitchFamily="34" charset="-120"/>
              </a:rPr>
              <a:t>的血液擁有治百病、甚至起死回生的</a:t>
            </a:r>
            <a:r>
              <a:rPr lang="zh-TW" altLang="en-US" sz="2800" dirty="0" smtClean="0">
                <a:solidFill>
                  <a:srgbClr val="222222"/>
                </a:solidFill>
                <a:latin typeface="微軟正黑體" panose="020B0604030504040204" pitchFamily="34" charset="-120"/>
                <a:ea typeface="微軟正黑體" panose="020B0604030504040204" pitchFamily="34" charset="-120"/>
              </a:rPr>
              <a:t>能力。</a:t>
            </a:r>
            <a:endParaRPr lang="en-US" altLang="zh-TW" sz="2800" dirty="0" smtClean="0">
              <a:solidFill>
                <a:srgbClr val="222222"/>
              </a:solidFill>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a:p>
            <a:pPr indent="720000"/>
            <a:r>
              <a:rPr lang="zh-TW" altLang="en-US" sz="2800" dirty="0" smtClean="0">
                <a:latin typeface="微軟正黑體" panose="020B0604030504040204" pitchFamily="34" charset="-120"/>
                <a:ea typeface="微軟正黑體" panose="020B0604030504040204" pitchFamily="34" charset="-120"/>
              </a:rPr>
              <a:t>我們希望使用我們平臺的學生在未來遇到問題時都能迎刃而解。</a:t>
            </a:r>
            <a:endParaRPr lang="en-US" altLang="zh-TW" sz="2800" dirty="0" smtClean="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485" y="789086"/>
            <a:ext cx="5279827" cy="5279827"/>
          </a:xfrm>
          <a:prstGeom prst="rect">
            <a:avLst/>
          </a:prstGeom>
        </p:spPr>
      </p:pic>
    </p:spTree>
    <p:extLst>
      <p:ext uri="{BB962C8B-B14F-4D97-AF65-F5344CB8AC3E}">
        <p14:creationId xmlns:p14="http://schemas.microsoft.com/office/powerpoint/2010/main" val="243513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為何只針對影片進行觀察</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28</a:t>
            </a:fld>
            <a:endParaRPr lang="zh-CN" altLang="en-US"/>
          </a:p>
        </p:txBody>
      </p:sp>
      <p:pic>
        <p:nvPicPr>
          <p:cNvPr id="14" name="圖片 13"/>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
        <p:nvSpPr>
          <p:cNvPr id="6" name="文字方塊 5"/>
          <p:cNvSpPr txBox="1"/>
          <p:nvPr/>
        </p:nvSpPr>
        <p:spPr>
          <a:xfrm flipH="1">
            <a:off x="4090014" y="1867704"/>
            <a:ext cx="7873386" cy="3416320"/>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微軟正黑體" panose="020B0604030504040204" pitchFamily="34" charset="-120"/>
                <a:ea typeface="微軟正黑體" panose="020B0604030504040204" pitchFamily="34" charset="-120"/>
              </a:rPr>
              <a:t>現代</a:t>
            </a:r>
            <a:r>
              <a:rPr lang="en-US" altLang="zh-TW" sz="2400" dirty="0" smtClean="0">
                <a:latin typeface="微軟正黑體" panose="020B0604030504040204" pitchFamily="34" charset="-120"/>
                <a:ea typeface="微軟正黑體" panose="020B0604030504040204" pitchFamily="34" charset="-120"/>
              </a:rPr>
              <a:t>MOOCs</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大規模開放式線上課程</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正在迅速發展</a:t>
            </a:r>
            <a:r>
              <a:rPr lang="zh-TW"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其中</a:t>
            </a:r>
            <a:r>
              <a:rPr lang="zh-TW" altLang="zh-TW" sz="2400" dirty="0" smtClean="0">
                <a:latin typeface="微軟正黑體" panose="020B0604030504040204" pitchFamily="34" charset="-120"/>
                <a:ea typeface="微軟正黑體" panose="020B0604030504040204" pitchFamily="34" charset="-120"/>
              </a:rPr>
              <a:t>課程</a:t>
            </a:r>
            <a:r>
              <a:rPr lang="zh-TW" altLang="zh-TW" sz="2400" dirty="0">
                <a:latin typeface="微軟正黑體" panose="020B0604030504040204" pitchFamily="34" charset="-120"/>
                <a:ea typeface="微軟正黑體" panose="020B0604030504040204" pitchFamily="34" charset="-120"/>
              </a:rPr>
              <a:t>影片對學習有非常重要的</a:t>
            </a:r>
            <a:r>
              <a:rPr lang="zh-TW" altLang="zh-TW" sz="2400" dirty="0" smtClean="0">
                <a:latin typeface="微軟正黑體" panose="020B0604030504040204" pitchFamily="34" charset="-120"/>
                <a:ea typeface="微軟正黑體" panose="020B0604030504040204" pitchFamily="34" charset="-120"/>
              </a:rPr>
              <a:t>影響</a:t>
            </a:r>
            <a:r>
              <a:rPr lang="zh-TW" altLang="en-US" sz="2400" dirty="0" smtClean="0">
                <a:latin typeface="微軟正黑體" panose="020B0604030504040204" pitchFamily="34" charset="-120"/>
                <a:ea typeface="微軟正黑體" panose="020B0604030504040204" pitchFamily="34" charset="-120"/>
              </a:rPr>
              <a:t>，因此</a:t>
            </a:r>
            <a:r>
              <a:rPr lang="zh-TW" altLang="zh-TW" sz="2400" dirty="0" smtClean="0">
                <a:latin typeface="微軟正黑體" panose="020B0604030504040204" pitchFamily="34" charset="-120"/>
                <a:ea typeface="微軟正黑體" panose="020B0604030504040204" pitchFamily="34" charset="-120"/>
              </a:rPr>
              <a:t>觀看</a:t>
            </a:r>
            <a:r>
              <a:rPr lang="zh-TW" altLang="zh-TW" sz="2400" dirty="0">
                <a:latin typeface="微軟正黑體" panose="020B0604030504040204" pitchFamily="34" charset="-120"/>
                <a:ea typeface="微軟正黑體" panose="020B0604030504040204" pitchFamily="34" charset="-120"/>
              </a:rPr>
              <a:t>影片行為是一個熱門研究項目</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學生</a:t>
            </a:r>
            <a:r>
              <a:rPr lang="zh-TW" altLang="zh-TW" sz="2400" dirty="0">
                <a:latin typeface="微軟正黑體" panose="020B0604030504040204" pitchFamily="34" charset="-120"/>
                <a:ea typeface="微軟正黑體" panose="020B0604030504040204" pitchFamily="34" charset="-120"/>
              </a:rPr>
              <a:t>的影片點擊操作行為認定為認知可行的高級行為</a:t>
            </a:r>
            <a:r>
              <a:rPr lang="zh-TW" altLang="zh-TW" sz="2400" dirty="0" smtClean="0">
                <a:latin typeface="微軟正黑體" panose="020B0604030504040204" pitchFamily="34" charset="-120"/>
                <a:ea typeface="微軟正黑體" panose="020B0604030504040204" pitchFamily="34" charset="-120"/>
              </a:rPr>
              <a:t>。</a:t>
            </a:r>
            <a:endParaRPr lang="en-US" altLang="zh-TW" sz="2400" dirty="0" smtClean="0">
              <a:latin typeface="微軟正黑體" panose="020B0604030504040204" pitchFamily="34" charset="-120"/>
              <a:ea typeface="微軟正黑體" panose="020B0604030504040204" pitchFamily="34" charset="-120"/>
            </a:endParaRPr>
          </a:p>
          <a:p>
            <a:pPr indent="457200"/>
            <a:endParaRPr lang="en-US" altLang="zh-TW" sz="2400" dirty="0" smtClean="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smtClean="0">
                <a:latin typeface="微軟正黑體" panose="020B0604030504040204" pitchFamily="34" charset="-120"/>
                <a:ea typeface="微軟正黑體" panose="020B0604030504040204" pitchFamily="34" charset="-120"/>
              </a:rPr>
              <a:t>五</a:t>
            </a:r>
            <a:r>
              <a:rPr lang="zh-TW" altLang="zh-TW" sz="2400" dirty="0">
                <a:latin typeface="微軟正黑體" panose="020B0604030504040204" pitchFamily="34" charset="-120"/>
                <a:ea typeface="微軟正黑體" panose="020B0604030504040204" pitchFamily="34" charset="-120"/>
              </a:rPr>
              <a:t>種活動</a:t>
            </a:r>
            <a:r>
              <a:rPr lang="zh-TW" altLang="zh-TW" sz="2400" dirty="0" smtClean="0">
                <a:latin typeface="微軟正黑體" panose="020B0604030504040204" pitchFamily="34" charset="-120"/>
                <a:ea typeface="微軟正黑體" panose="020B0604030504040204" pitchFamily="34" charset="-120"/>
              </a:rPr>
              <a:t>模式</a:t>
            </a:r>
            <a:r>
              <a:rPr lang="zh-TW" altLang="zh-TW" sz="2400" dirty="0">
                <a:latin typeface="微軟正黑體" panose="020B0604030504040204" pitchFamily="34" charset="-120"/>
                <a:ea typeface="微軟正黑體" panose="020B0604030504040204" pitchFamily="34" charset="-120"/>
              </a:rPr>
              <a:t>可以解釋高峰期</a:t>
            </a:r>
            <a:r>
              <a:rPr lang="zh-TW" altLang="zh-TW" sz="2400" dirty="0" smtClean="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從頭開始、返回錯過的內容、遵循教程步驟、重播一個簡短的部分、重</a:t>
            </a:r>
            <a:r>
              <a:rPr lang="en-US" altLang="zh-TW"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複非直觀的解釋。</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p:cNvPicPr>
            <a:picLocks noChangeAspect="1"/>
          </p:cNvPicPr>
          <p:nvPr/>
        </p:nvPicPr>
        <p:blipFill rotWithShape="1">
          <a:blip r:embed="rId5"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Tree>
    <p:extLst>
      <p:ext uri="{BB962C8B-B14F-4D97-AF65-F5344CB8AC3E}">
        <p14:creationId xmlns:p14="http://schemas.microsoft.com/office/powerpoint/2010/main" val="5574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320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29</a:t>
            </a:fld>
            <a:endParaRPr lang="zh-CN" altLang="en-US"/>
          </a:p>
        </p:txBody>
      </p:sp>
      <p:grpSp>
        <p:nvGrpSpPr>
          <p:cNvPr id="5" name="群組 4"/>
          <p:cNvGrpSpPr/>
          <p:nvPr/>
        </p:nvGrpSpPr>
        <p:grpSpPr>
          <a:xfrm>
            <a:off x="321445" y="1531360"/>
            <a:ext cx="11758833" cy="4937214"/>
            <a:chOff x="321445" y="1531360"/>
            <a:chExt cx="11758833" cy="4937214"/>
          </a:xfrm>
        </p:grpSpPr>
        <p:sp>
          <p:nvSpPr>
            <p:cNvPr id="19" name="箭头2"/>
            <p:cNvSpPr/>
            <p:nvPr/>
          </p:nvSpPr>
          <p:spPr bwMode="gray">
            <a:xfrm rot="16200000">
              <a:off x="4404617" y="3412956"/>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5" name="椭圆 24"/>
            <p:cNvSpPr/>
            <p:nvPr/>
          </p:nvSpPr>
          <p:spPr>
            <a:xfrm>
              <a:off x="4983069" y="3098878"/>
              <a:ext cx="1351271" cy="1351274"/>
            </a:xfrm>
            <a:prstGeom prst="ellipse">
              <a:avLst/>
            </a:prstGeom>
            <a:solidFill>
              <a:srgbClr val="660066"/>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6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9" name="文本框 38"/>
            <p:cNvSpPr txBox="1"/>
            <p:nvPr/>
          </p:nvSpPr>
          <p:spPr>
            <a:xfrm>
              <a:off x="4889832" y="3566777"/>
              <a:ext cx="1537745" cy="415475"/>
            </a:xfrm>
            <a:prstGeom prst="rect">
              <a:avLst/>
            </a:prstGeom>
            <a:noFill/>
          </p:spPr>
          <p:txBody>
            <a:bodyPr wrap="square" rtlCol="0">
              <a:spAutoFit/>
            </a:bodyPr>
            <a:lstStyle/>
            <a:p>
              <a:pPr algn="ctr"/>
              <a:r>
                <a:rPr lang="en-US" altLang="zh-TW"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RFM</a:t>
              </a:r>
              <a:r>
                <a:rPr lang="zh-TW" altLang="en-US" sz="24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模型</a:t>
              </a:r>
              <a:endParaRPr lang="zh-CN" altLang="en-US" sz="24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539" y="2123914"/>
              <a:ext cx="4886739" cy="3301197"/>
            </a:xfrm>
            <a:prstGeom prst="rect">
              <a:avLst/>
            </a:prstGeom>
            <a:ln>
              <a:solidFill>
                <a:schemeClr val="bg2">
                  <a:lumMod val="75000"/>
                </a:schemeClr>
              </a:solidFill>
            </a:ln>
          </p:spPr>
        </p:pic>
        <p:sp>
          <p:nvSpPr>
            <p:cNvPr id="26" name="箭头2"/>
            <p:cNvSpPr/>
            <p:nvPr/>
          </p:nvSpPr>
          <p:spPr bwMode="gray">
            <a:xfrm rot="16200000">
              <a:off x="6633746" y="3414511"/>
              <a:ext cx="285515" cy="7200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660066"/>
            </a:solidFill>
            <a:ln>
              <a:noFill/>
            </a:ln>
            <a:effectLst/>
          </p:spPr>
          <p:txBody>
            <a:bodyPr wrap="none" lIns="80884" tIns="40441" rIns="80884" bIns="4044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465"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27" name="圖片 26"/>
            <p:cNvPicPr>
              <a:picLocks noChangeAspect="1"/>
            </p:cNvPicPr>
            <p:nvPr/>
          </p:nvPicPr>
          <p:blipFill rotWithShape="1">
            <a:blip r:embed="rId4"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sp>
          <p:nvSpPr>
            <p:cNvPr id="4" name="文字方塊 3"/>
            <p:cNvSpPr txBox="1"/>
            <p:nvPr/>
          </p:nvSpPr>
          <p:spPr>
            <a:xfrm>
              <a:off x="1190067" y="6099242"/>
              <a:ext cx="2031325"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記錄學生觀片</a:t>
              </a:r>
              <a:r>
                <a:rPr lang="zh-TW" altLang="en-US" dirty="0">
                  <a:latin typeface="微軟正黑體" panose="020B0604030504040204" pitchFamily="34" charset="-120"/>
                  <a:ea typeface="微軟正黑體" panose="020B0604030504040204" pitchFamily="34" charset="-120"/>
                </a:rPr>
                <a:t>行為</a:t>
              </a:r>
            </a:p>
          </p:txBody>
        </p:sp>
      </p:grpSp>
      <p:pic>
        <p:nvPicPr>
          <p:cNvPr id="15" name="圖片 14"/>
          <p:cNvPicPr>
            <a:picLocks noChangeAspect="1"/>
          </p:cNvPicPr>
          <p:nvPr/>
        </p:nvPicPr>
        <p:blipFill>
          <a:blip r:embed="rId5" cstate="hqprint">
            <a:extLst>
              <a:ext uri="{BEBA8EAE-BF5A-486C-A8C5-ECC9F3942E4B}">
                <a14:imgProps xmlns:a14="http://schemas.microsoft.com/office/drawing/2010/main">
                  <a14:imgLayer r:embed="rId6">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0817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25887" y="2413073"/>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1</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動機與目的</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9407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無效行為過濾</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6" name="群組 5"/>
          <p:cNvGrpSpPr/>
          <p:nvPr/>
        </p:nvGrpSpPr>
        <p:grpSpPr>
          <a:xfrm>
            <a:off x="321445" y="1337239"/>
            <a:ext cx="11721399" cy="4853596"/>
            <a:chOff x="321445" y="1337239"/>
            <a:chExt cx="11721399" cy="4853596"/>
          </a:xfrm>
        </p:grpSpPr>
        <p:sp>
          <p:nvSpPr>
            <p:cNvPr id="50" name="文字方塊 49"/>
            <p:cNvSpPr txBox="1"/>
            <p:nvPr/>
          </p:nvSpPr>
          <p:spPr>
            <a:xfrm>
              <a:off x="4238372" y="3513179"/>
              <a:ext cx="7804472" cy="2677656"/>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篩選方式</a:t>
              </a:r>
              <a:r>
                <a:rPr lang="zh-TW" altLang="en-US" sz="2800" dirty="0">
                  <a:latin typeface="微軟正黑體" panose="020B0604030504040204" pitchFamily="34" charset="-120"/>
                  <a:ea typeface="微軟正黑體" panose="020B0604030504040204" pitchFamily="34" charset="-120"/>
                </a:rPr>
                <a:t>：</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a:latin typeface="微軟正黑體" panose="020B0604030504040204" pitchFamily="34" charset="-120"/>
                  <a:ea typeface="微軟正黑體" panose="020B0604030504040204" pitchFamily="34" charset="-120"/>
                </a:rPr>
                <a:t>停留網站</a:t>
              </a:r>
              <a:r>
                <a:rPr lang="zh-TW" altLang="en-US" sz="2800" dirty="0" smtClean="0">
                  <a:latin typeface="微軟正黑體" panose="020B0604030504040204" pitchFamily="34" charset="-120"/>
                  <a:ea typeface="微軟正黑體" panose="020B0604030504040204" pitchFamily="34" charset="-120"/>
                </a:rPr>
                <a:t>時間 </a:t>
              </a:r>
              <a:r>
                <a:rPr lang="en-US" altLang="zh-TW" sz="2800" dirty="0" smtClean="0">
                  <a:latin typeface="微軟正黑體" panose="020B0604030504040204" pitchFamily="34" charset="-120"/>
                  <a:ea typeface="微軟正黑體" panose="020B0604030504040204" pitchFamily="34" charset="-120"/>
                </a:rPr>
                <a:t>&lt;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0.1</a:t>
              </a:r>
              <a:r>
                <a:rPr lang="zh-TW" altLang="en-US" sz="2800" dirty="0">
                  <a:latin typeface="微軟正黑體" panose="020B0604030504040204" pitchFamily="34" charset="-120"/>
                  <a:ea typeface="微軟正黑體" panose="020B0604030504040204" pitchFamily="34" charset="-120"/>
                </a:rPr>
                <a:t>*影片</a:t>
              </a:r>
              <a:r>
                <a:rPr lang="zh-TW" altLang="en-US" sz="2800" dirty="0" smtClean="0">
                  <a:latin typeface="微軟正黑體" panose="020B0604030504040204" pitchFamily="34" charset="-120"/>
                  <a:ea typeface="微軟正黑體" panose="020B0604030504040204" pitchFamily="34" charset="-120"/>
                </a:rPr>
                <a:t>時間</a:t>
              </a:r>
              <a:endParaRPr lang="en-US" altLang="zh-TW" sz="2800" dirty="0" smtClean="0">
                <a:latin typeface="微軟正黑體" panose="020B0604030504040204" pitchFamily="34" charset="-120"/>
                <a:ea typeface="微軟正黑體" panose="020B0604030504040204" pitchFamily="34" charset="-120"/>
              </a:endParaRPr>
            </a:p>
            <a:p>
              <a:pPr marL="6480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停留網站時間 </a:t>
              </a:r>
              <a:r>
                <a:rPr lang="en-US" altLang="zh-TW" sz="2800" dirty="0" smtClean="0">
                  <a:latin typeface="微軟正黑體" panose="020B0604030504040204" pitchFamily="34" charset="-120"/>
                  <a:ea typeface="微軟正黑體" panose="020B0604030504040204" pitchFamily="34" charset="-120"/>
                </a:rPr>
                <a:t>&gt;</a:t>
              </a:r>
              <a:r>
                <a:rPr lang="zh-TW" altLang="en-US" sz="2800" dirty="0" smtClean="0">
                  <a:latin typeface="微軟正黑體" panose="020B0604030504040204" pitchFamily="34" charset="-120"/>
                  <a:ea typeface="微軟正黑體" panose="020B0604030504040204" pitchFamily="34" charset="-120"/>
                </a:rPr>
                <a:t> </a:t>
              </a:r>
              <a:r>
                <a:rPr lang="en-US" altLang="zh-TW" sz="2800" dirty="0" smtClean="0">
                  <a:latin typeface="微軟正黑體" panose="020B0604030504040204" pitchFamily="34" charset="-120"/>
                  <a:ea typeface="微軟正黑體" panose="020B0604030504040204" pitchFamily="34" charset="-120"/>
                </a:rPr>
                <a:t>3*</a:t>
              </a:r>
              <a:r>
                <a:rPr lang="zh-TW" altLang="en-US" sz="2800" dirty="0" smtClean="0">
                  <a:latin typeface="微軟正黑體" panose="020B0604030504040204" pitchFamily="34" charset="-120"/>
                  <a:ea typeface="微軟正黑體" panose="020B0604030504040204" pitchFamily="34" charset="-120"/>
                </a:rPr>
                <a:t>影片時間</a:t>
              </a:r>
              <a:r>
                <a:rPr lang="en-US" altLang="zh-TW" sz="2800" dirty="0" smtClean="0">
                  <a:latin typeface="微軟正黑體" panose="020B0604030504040204" pitchFamily="34" charset="-120"/>
                  <a:ea typeface="微軟正黑體" panose="020B0604030504040204" pitchFamily="34" charset="-120"/>
                </a:rPr>
                <a:t>(</a:t>
              </a:r>
              <a:r>
                <a:rPr lang="zh-TW" altLang="en-US" sz="2800" smtClean="0">
                  <a:latin typeface="微軟正黑體" panose="020B0604030504040204" pitchFamily="34" charset="-120"/>
                  <a:ea typeface="微軟正黑體" panose="020B0604030504040204" pitchFamily="34" charset="-120"/>
                </a:rPr>
                <a:t>無任何</a:t>
              </a:r>
              <a:r>
                <a:rPr lang="zh-TW" altLang="en-US" sz="2800" dirty="0" smtClean="0">
                  <a:latin typeface="微軟正黑體" panose="020B0604030504040204" pitchFamily="34" charset="-120"/>
                  <a:ea typeface="微軟正黑體" panose="020B0604030504040204" pitchFamily="34" charset="-120"/>
                </a:rPr>
                <a:t>動作</a:t>
              </a:r>
              <a:r>
                <a:rPr lang="en-US" altLang="zh-TW" sz="2800" dirty="0" smtClean="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符合</a:t>
              </a:r>
              <a:r>
                <a:rPr lang="zh-TW" altLang="en-US" sz="2800" dirty="0" smtClean="0">
                  <a:latin typeface="微軟正黑體" panose="020B0604030504040204" pitchFamily="34" charset="-120"/>
                  <a:ea typeface="微軟正黑體" panose="020B0604030504040204" pitchFamily="34" charset="-120"/>
                </a:rPr>
                <a:t>上述條件之一即為無效影片行為</a:t>
              </a:r>
              <a:endParaRPr lang="en-US" altLang="zh-TW" sz="2800" dirty="0" smtClean="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4238371" y="1337239"/>
              <a:ext cx="4670699" cy="2031325"/>
            </a:xfrm>
            <a:prstGeom prst="rect">
              <a:avLst/>
            </a:prstGeom>
            <a:noFill/>
          </p:spPr>
          <p:txBody>
            <a:bodyPr wrap="square" rtlCol="0">
              <a:spAutoFit/>
            </a:bodyPr>
            <a:lstStyle/>
            <a:p>
              <a:pPr>
                <a:lnSpc>
                  <a:spcPct val="150000"/>
                </a:lnSpc>
              </a:pPr>
              <a:r>
                <a:rPr lang="zh-TW" altLang="en-US" sz="2800" dirty="0" smtClean="0">
                  <a:latin typeface="微軟正黑體" panose="020B0604030504040204" pitchFamily="34" charset="-120"/>
                  <a:ea typeface="微軟正黑體" panose="020B0604030504040204" pitchFamily="34" charset="-120"/>
                </a:rPr>
                <a:t>可能遭遇之問題：</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學生停留時間太短</a:t>
              </a:r>
              <a:endParaRPr lang="en-US" altLang="zh-TW" sz="2800" dirty="0" smtClean="0">
                <a:latin typeface="微軟正黑體" panose="020B0604030504040204" pitchFamily="34" charset="-120"/>
                <a:ea typeface="微軟正黑體" panose="020B0604030504040204" pitchFamily="34" charset="-120"/>
              </a:endParaRPr>
            </a:p>
            <a:p>
              <a:pPr marL="709200" lvl="1" indent="-252000">
                <a:lnSpc>
                  <a:spcPct val="150000"/>
                </a:lnSpc>
                <a:buFont typeface="Wingdings" panose="05000000000000000000" pitchFamily="2" charset="2"/>
                <a:buAutoNum type="circleNumWdWhitePlain"/>
              </a:pPr>
              <a:r>
                <a:rPr lang="zh-TW" altLang="en-US" sz="2800" dirty="0" smtClean="0">
                  <a:latin typeface="微軟正黑體" panose="020B0604030504040204" pitchFamily="34" charset="-120"/>
                  <a:ea typeface="微軟正黑體" panose="020B0604030504040204" pitchFamily="34" charset="-120"/>
                </a:rPr>
                <a:t> 學生停留時間太長</a:t>
              </a:r>
            </a:p>
          </p:txBody>
        </p:sp>
        <p:pic>
          <p:nvPicPr>
            <p:cNvPr id="5" name="圖片 4"/>
            <p:cNvPicPr>
              <a:picLocks noChangeAspect="1"/>
            </p:cNvPicPr>
            <p:nvPr/>
          </p:nvPicPr>
          <p:blipFill rotWithShape="1">
            <a:blip r:embed="rId3" cstate="hqprint">
              <a:extLst>
                <a:ext uri="{28A0092B-C50C-407E-A947-70E740481C1C}">
                  <a14:useLocalDpi xmlns:a14="http://schemas.microsoft.com/office/drawing/2010/main" val="0"/>
                </a:ext>
              </a:extLst>
            </a:blip>
            <a:srcRect l="38963" r="1"/>
            <a:stretch/>
          </p:blipFill>
          <p:spPr>
            <a:xfrm>
              <a:off x="321445" y="1531360"/>
              <a:ext cx="3768570" cy="4471570"/>
            </a:xfrm>
            <a:prstGeom prst="rect">
              <a:avLst/>
            </a:prstGeom>
          </p:spPr>
        </p:pic>
      </p:grpSp>
      <p:sp>
        <p:nvSpPr>
          <p:cNvPr id="2" name="投影片編號版面配置區 1"/>
          <p:cNvSpPr>
            <a:spLocks noGrp="1"/>
          </p:cNvSpPr>
          <p:nvPr>
            <p:ph type="sldNum" sz="quarter" idx="12"/>
          </p:nvPr>
        </p:nvSpPr>
        <p:spPr/>
        <p:txBody>
          <a:bodyPr/>
          <a:lstStyle/>
          <a:p>
            <a:fld id="{C216DB24-B25B-49D7-A066-6E012C0AC9EA}" type="slidenum">
              <a:rPr lang="zh-CN" altLang="en-US" smtClean="0"/>
              <a:t>30</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222789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觀看成本公式</a:t>
              </a:r>
              <a:endParaRPr kumimoji="0" lang="zh-CN" altLang="en-US" sz="3200" b="0" i="0" u="none" strike="noStrike" kern="1200" cap="none" spc="0" normalizeH="0" baseline="0" noProof="0" dirty="0">
                <a:ln>
                  <a:noFill/>
                </a:ln>
                <a:solidFill>
                  <a:srgbClr val="3B3838"/>
                </a:solidFill>
                <a:effectLst/>
                <a:uLnTx/>
                <a:uFillTx/>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群組 1"/>
          <p:cNvGrpSpPr/>
          <p:nvPr/>
        </p:nvGrpSpPr>
        <p:grpSpPr>
          <a:xfrm>
            <a:off x="3444822" y="1282173"/>
            <a:ext cx="5302357" cy="3646574"/>
            <a:chOff x="3424460" y="1729213"/>
            <a:chExt cx="5302357" cy="3646574"/>
          </a:xfrm>
        </p:grpSpPr>
        <p:sp>
          <p:nvSpPr>
            <p:cNvPr id="6" name="文本1"/>
            <p:cNvSpPr>
              <a:spLocks noChangeArrowheads="1"/>
            </p:cNvSpPr>
            <p:nvPr/>
          </p:nvSpPr>
          <p:spPr bwMode="gray">
            <a:xfrm>
              <a:off x="4574073" y="1754146"/>
              <a:ext cx="4152744" cy="1051129"/>
            </a:xfrm>
            <a:prstGeom prst="roundRect">
              <a:avLst>
                <a:gd name="adj" fmla="val 11505"/>
              </a:avLst>
            </a:prstGeom>
            <a:noFill/>
            <a:ln w="15875" cap="flat" cmpd="sng" algn="ctr">
              <a:solidFill>
                <a:schemeClr val="accent3"/>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最近觀看時間</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以秒計算</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7" name="文本2"/>
            <p:cNvSpPr>
              <a:spLocks noChangeArrowheads="1"/>
            </p:cNvSpPr>
            <p:nvPr/>
          </p:nvSpPr>
          <p:spPr bwMode="gray">
            <a:xfrm>
              <a:off x="4574073" y="3043135"/>
              <a:ext cx="4152744" cy="1047654"/>
            </a:xfrm>
            <a:prstGeom prst="roundRect">
              <a:avLst>
                <a:gd name="adj" fmla="val 11505"/>
              </a:avLst>
            </a:prstGeom>
            <a:noFill/>
            <a:ln w="15875" cap="flat" cmpd="sng" algn="ctr">
              <a:solidFill>
                <a:schemeClr val="accent1"/>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觀看影片頻率</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觀看次</a:t>
              </a: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數</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半年</a:t>
              </a:r>
              <a:r>
                <a:rPr lang="en-US" altLang="zh-TW"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8" name="文本3"/>
            <p:cNvSpPr>
              <a:spLocks noChangeArrowheads="1"/>
            </p:cNvSpPr>
            <p:nvPr/>
          </p:nvSpPr>
          <p:spPr bwMode="ltGray">
            <a:xfrm>
              <a:off x="4574073" y="4309664"/>
              <a:ext cx="4152744" cy="1038307"/>
            </a:xfrm>
            <a:prstGeom prst="roundRect">
              <a:avLst>
                <a:gd name="adj" fmla="val 11505"/>
              </a:avLst>
            </a:prstGeom>
            <a:noFill/>
            <a:ln w="15875" cap="flat" cmpd="sng" algn="ctr">
              <a:solidFill>
                <a:schemeClr val="accent5"/>
              </a:solidFill>
              <a:prstDash val="solid"/>
            </a:ln>
            <a:effectLst/>
          </p:spPr>
          <p:txBody>
            <a:bodyPr lIns="80884" tIns="40441" rIns="80884" bIns="4044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r>
                <a:rPr lang="zh-TW" altLang="en-US" sz="2400" dirty="0">
                  <a:latin typeface="微軟正黑體" panose="020B0604030504040204" pitchFamily="34" charset="-120"/>
                  <a:ea typeface="微軟正黑體" panose="020B0604030504040204" pitchFamily="34" charset="-120"/>
                  <a:sym typeface="Source Han Serif SC" panose="02020400000000000000" pitchFamily="18" charset="-122"/>
                </a:rPr>
                <a:t>觀</a:t>
              </a:r>
              <a:r>
                <a:rPr lang="zh-TW" altLang="en-US" sz="2400" dirty="0" smtClean="0">
                  <a:latin typeface="微軟正黑體" panose="020B0604030504040204" pitchFamily="34" charset="-120"/>
                  <a:ea typeface="微軟正黑體" panose="020B0604030504040204" pitchFamily="34" charset="-120"/>
                  <a:sym typeface="Source Han Serif SC" panose="02020400000000000000" pitchFamily="18" charset="-122"/>
                </a:rPr>
                <a:t>看影片成本</a:t>
              </a:r>
              <a:endParaRPr lang="zh-CN" altLang="zh-CN" sz="2400" dirty="0">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9" name="圆角矩形 30"/>
            <p:cNvSpPr/>
            <p:nvPr/>
          </p:nvSpPr>
          <p:spPr>
            <a:xfrm>
              <a:off x="3424460" y="1729213"/>
              <a:ext cx="1114122" cy="1100995"/>
            </a:xfrm>
            <a:prstGeom prst="roundRect">
              <a:avLst>
                <a:gd name="adj" fmla="val 9039"/>
              </a:avLst>
            </a:prstGeom>
            <a:solidFill>
              <a:srgbClr val="0070C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0" name="圆角矩形 34"/>
            <p:cNvSpPr/>
            <p:nvPr/>
          </p:nvSpPr>
          <p:spPr>
            <a:xfrm>
              <a:off x="3425077" y="3014305"/>
              <a:ext cx="1114122" cy="1100995"/>
            </a:xfrm>
            <a:prstGeom prst="roundRect">
              <a:avLst>
                <a:gd name="adj" fmla="val 9039"/>
              </a:avLst>
            </a:prstGeom>
            <a:solidFill>
              <a:srgbClr val="FFC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圆角矩形 38"/>
            <p:cNvSpPr/>
            <p:nvPr/>
          </p:nvSpPr>
          <p:spPr>
            <a:xfrm>
              <a:off x="3428043" y="4274792"/>
              <a:ext cx="1114122" cy="1100995"/>
            </a:xfrm>
            <a:prstGeom prst="roundRect">
              <a:avLst>
                <a:gd name="adj" fmla="val 9039"/>
              </a:avLst>
            </a:prstGeom>
            <a:solidFill>
              <a:srgbClr val="FF000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2" name="Text Placeholder 4"/>
            <p:cNvSpPr txBox="1"/>
            <p:nvPr/>
          </p:nvSpPr>
          <p:spPr>
            <a:xfrm>
              <a:off x="3526827" y="218013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R</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3" name="Text Placeholder 4"/>
            <p:cNvSpPr txBox="1"/>
            <p:nvPr/>
          </p:nvSpPr>
          <p:spPr>
            <a:xfrm>
              <a:off x="3527444" y="3465228"/>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F</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4" name="Text Placeholder 4"/>
            <p:cNvSpPr txBox="1"/>
            <p:nvPr/>
          </p:nvSpPr>
          <p:spPr>
            <a:xfrm>
              <a:off x="3530409" y="4725716"/>
              <a:ext cx="900531" cy="199147"/>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800" b="1" dirty="0" smtClean="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rPr>
                <a:t>M</a:t>
              </a:r>
              <a:endParaRPr lang="en-GB" altLang="zh-CN" sz="2800" b="1" dirty="0">
                <a:solidFill>
                  <a:schemeClr val="bg1"/>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grpSp>
      <p:grpSp>
        <p:nvGrpSpPr>
          <p:cNvPr id="4" name="群組 3"/>
          <p:cNvGrpSpPr/>
          <p:nvPr/>
        </p:nvGrpSpPr>
        <p:grpSpPr>
          <a:xfrm>
            <a:off x="2976376" y="5001422"/>
            <a:ext cx="6319591" cy="1823576"/>
            <a:chOff x="2976376" y="5001422"/>
            <a:chExt cx="6319591" cy="1823576"/>
          </a:xfrm>
        </p:grpSpPr>
        <p:sp>
          <p:nvSpPr>
            <p:cNvPr id="3" name="矩形圖說文字 2"/>
            <p:cNvSpPr/>
            <p:nvPr/>
          </p:nvSpPr>
          <p:spPr>
            <a:xfrm>
              <a:off x="2976376" y="5060211"/>
              <a:ext cx="6239249" cy="1705998"/>
            </a:xfrm>
            <a:prstGeom prst="wedgeRectCallout">
              <a:avLst>
                <a:gd name="adj1" fmla="val -33208"/>
                <a:gd name="adj2" fmla="val -792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p:cNvSpPr txBox="1"/>
            <p:nvPr/>
          </p:nvSpPr>
          <p:spPr>
            <a:xfrm>
              <a:off x="3056718" y="5001422"/>
              <a:ext cx="6239249" cy="1823576"/>
            </a:xfrm>
            <a:prstGeom prst="rect">
              <a:avLst/>
            </a:prstGeom>
            <a:noFill/>
          </p:spPr>
          <p:txBody>
            <a:bodyPr wrap="square" rtlCol="0">
              <a:spAutoFit/>
            </a:bodyPr>
            <a:lstStyle/>
            <a:p>
              <a:pPr>
                <a:lnSpc>
                  <a:spcPts val="4500"/>
                </a:lnSpc>
              </a:pPr>
              <a:r>
                <a:rPr lang="en-US" altLang="zh-TW" sz="2400" dirty="0" smtClean="0">
                  <a:latin typeface="微軟正黑體" panose="020B0604030504040204" pitchFamily="34" charset="-120"/>
                  <a:ea typeface="微軟正黑體" panose="020B0604030504040204" pitchFamily="34" charset="-120"/>
                </a:rPr>
                <a:t>M</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zh-TW" altLang="en-US" sz="2400" dirty="0" smtClean="0">
                  <a:latin typeface="微軟正黑體" panose="020B0604030504040204" pitchFamily="34" charset="-120"/>
                  <a:ea typeface="微軟正黑體" panose="020B0604030504040204" pitchFamily="34" charset="-120"/>
                  <a:sym typeface="Wingdings" panose="05000000000000000000" pitchFamily="2" charset="2"/>
                </a:rPr>
                <a:t> </a:t>
              </a:r>
              <a:r>
                <a:rPr lang="el-GR" altLang="zh-TW" sz="2400" dirty="0" smtClean="0">
                  <a:latin typeface="微軟正黑體" panose="020B0604030504040204" pitchFamily="34" charset="-120"/>
                  <a:ea typeface="微軟正黑體" panose="020B0604030504040204" pitchFamily="34" charset="-120"/>
                </a:rPr>
                <a:t> </a:t>
              </a:r>
              <a:r>
                <a:rPr lang="el-GR" altLang="zh-TW" sz="2400" dirty="0">
                  <a:latin typeface="微軟正黑體" panose="020B0604030504040204" pitchFamily="34" charset="-120"/>
                  <a:ea typeface="微軟正黑體" panose="020B0604030504040204" pitchFamily="34" charset="-120"/>
                </a:rPr>
                <a:t>α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觀看影片的完整度</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smtClean="0">
                  <a:latin typeface="微軟正黑體" panose="020B0604030504040204" pitchFamily="34" charset="-120"/>
                  <a:ea typeface="微軟正黑體" panose="020B0604030504040204" pitchFamily="34" charset="-120"/>
                </a:rPr>
                <a:t>          +</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β</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重點完成次數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重點數</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endParaRPr lang="en-US" altLang="zh-TW" sz="2400" dirty="0" smtClean="0">
                <a:latin typeface="微軟正黑體" panose="020B0604030504040204" pitchFamily="34" charset="-120"/>
                <a:ea typeface="微軟正黑體" panose="020B0604030504040204" pitchFamily="34" charset="-120"/>
              </a:endParaRPr>
            </a:p>
            <a:p>
              <a:pPr>
                <a:lnSpc>
                  <a:spcPts val="4500"/>
                </a:lnSpc>
              </a:pPr>
              <a:r>
                <a:rPr lang="en-US" altLang="zh-TW" sz="2400" dirty="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zh-TW" altLang="en-US" sz="2400" dirty="0" smtClean="0">
                  <a:latin typeface="微軟正黑體" panose="020B0604030504040204" pitchFamily="34" charset="-120"/>
                  <a:ea typeface="微軟正黑體" panose="020B0604030504040204" pitchFamily="34" charset="-120"/>
                </a:rPr>
                <a:t> </a:t>
              </a:r>
              <a:r>
                <a:rPr lang="en-US" altLang="zh-TW" sz="2400" dirty="0" smtClean="0">
                  <a:latin typeface="微軟正黑體" panose="020B0604030504040204" pitchFamily="34" charset="-120"/>
                  <a:ea typeface="微軟正黑體" panose="020B0604030504040204" pitchFamily="34" charset="-120"/>
                </a:rPr>
                <a:t>(</a:t>
              </a:r>
              <a:r>
                <a:rPr lang="el-GR" altLang="zh-TW" sz="2400" dirty="0" smtClean="0">
                  <a:latin typeface="微軟正黑體" panose="020B0604030504040204" pitchFamily="34" charset="-120"/>
                  <a:ea typeface="微軟正黑體" panose="020B0604030504040204" pitchFamily="34" charset="-120"/>
                </a:rPr>
                <a:t>γ</a:t>
              </a:r>
              <a:r>
                <a:rPr lang="zh-TW" altLang="en-US" sz="2400" dirty="0" smtClean="0">
                  <a:latin typeface="微軟正黑體" panose="020B0604030504040204" pitchFamily="34" charset="-120"/>
                  <a:ea typeface="微軟正黑體" panose="020B0604030504040204" pitchFamily="34" charset="-120"/>
                </a:rPr>
                <a:t> * </a:t>
              </a:r>
              <a:r>
                <a:rPr lang="en-US" altLang="zh-TW" sz="2400" dirty="0" smtClean="0">
                  <a:latin typeface="微軟正黑體" panose="020B0604030504040204" pitchFamily="34" charset="-120"/>
                  <a:ea typeface="微軟正黑體" panose="020B0604030504040204" pitchFamily="34" charset="-120"/>
                </a:rPr>
                <a:t>sigmoid(</a:t>
              </a:r>
              <a:r>
                <a:rPr lang="zh-TW" altLang="en-US" sz="2400" dirty="0" smtClean="0">
                  <a:latin typeface="微軟正黑體" panose="020B0604030504040204" pitchFamily="34" charset="-120"/>
                  <a:ea typeface="微軟正黑體" panose="020B0604030504040204" pitchFamily="34" charset="-120"/>
                </a:rPr>
                <a:t>筆記次數</a:t>
              </a:r>
              <a:r>
                <a:rPr lang="en-US" altLang="zh-TW" sz="2400" dirty="0" smtClean="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grpSp>
      <p:sp>
        <p:nvSpPr>
          <p:cNvPr id="5" name="投影片編號版面配置區 4"/>
          <p:cNvSpPr>
            <a:spLocks noGrp="1"/>
          </p:cNvSpPr>
          <p:nvPr>
            <p:ph type="sldNum" sz="quarter" idx="12"/>
          </p:nvPr>
        </p:nvSpPr>
        <p:spPr/>
        <p:txBody>
          <a:bodyPr/>
          <a:lstStyle/>
          <a:p>
            <a:fld id="{C216DB24-B25B-49D7-A066-6E012C0AC9EA}" type="slidenum">
              <a:rPr lang="zh-CN" altLang="en-US" smtClean="0"/>
              <a:t>31</a:t>
            </a:fld>
            <a:endParaRPr lang="zh-CN" altLang="en-US"/>
          </a:p>
        </p:txBody>
      </p:sp>
      <p:pic>
        <p:nvPicPr>
          <p:cNvPr id="20" name="圖片 19"/>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72249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C425C2C4-5085-49DC-90C0-0982B4D820A3}"/>
              </a:ext>
            </a:extLst>
          </p:cNvPr>
          <p:cNvGrpSpPr/>
          <p:nvPr/>
        </p:nvGrpSpPr>
        <p:grpSpPr>
          <a:xfrm>
            <a:off x="3424460" y="220234"/>
            <a:ext cx="5544407" cy="617980"/>
            <a:chOff x="551593" y="497013"/>
            <a:chExt cx="5544407" cy="617980"/>
          </a:xfrm>
        </p:grpSpPr>
        <p:sp>
          <p:nvSpPr>
            <p:cNvPr id="45" name="矩形 44">
              <a:extLst>
                <a:ext uri="{FF2B5EF4-FFF2-40B4-BE49-F238E27FC236}">
                  <a16:creationId xmlns:a16="http://schemas.microsoft.com/office/drawing/2014/main" id="{D4918EC2-B7A3-4EE4-939F-B70DD106D0C5}"/>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觀看成本</a:t>
              </a:r>
              <a:r>
                <a:rPr lang="zh-TW" altLang="en-US" sz="3200" dirty="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rPr>
                <a:t>範例</a:t>
              </a:r>
              <a:endParaRPr lang="en-US" altLang="zh-TW" sz="3200" noProof="0" dirty="0" smtClean="0">
                <a:solidFill>
                  <a:srgbClr val="3B3838"/>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cxnSp>
          <p:nvCxnSpPr>
            <p:cNvPr id="46" name="0 _4">
              <a:extLst>
                <a:ext uri="{FF2B5EF4-FFF2-40B4-BE49-F238E27FC236}">
                  <a16:creationId xmlns:a16="http://schemas.microsoft.com/office/drawing/2014/main" id="{35C2AF96-0E1A-41D2-B0BC-197700E3DB4E}"/>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群組 2"/>
          <p:cNvGrpSpPr/>
          <p:nvPr/>
        </p:nvGrpSpPr>
        <p:grpSpPr>
          <a:xfrm>
            <a:off x="598913" y="1668040"/>
            <a:ext cx="10994175" cy="4561646"/>
            <a:chOff x="598913" y="1668040"/>
            <a:chExt cx="10994175" cy="4561646"/>
          </a:xfrm>
        </p:grpSpPr>
        <p:grpSp>
          <p:nvGrpSpPr>
            <p:cNvPr id="39" name="群組 38"/>
            <p:cNvGrpSpPr/>
            <p:nvPr/>
          </p:nvGrpSpPr>
          <p:grpSpPr>
            <a:xfrm>
              <a:off x="598913" y="1668040"/>
              <a:ext cx="10994175" cy="4561646"/>
              <a:chOff x="630378" y="1668040"/>
              <a:chExt cx="10994175" cy="4561646"/>
            </a:xfrm>
          </p:grpSpPr>
          <p:cxnSp>
            <p:nvCxnSpPr>
              <p:cNvPr id="9" name="直線接點 8"/>
              <p:cNvCxnSpPr/>
              <p:nvPr/>
            </p:nvCxnSpPr>
            <p:spPr>
              <a:xfrm>
                <a:off x="2326347" y="3718930"/>
                <a:ext cx="8489823" cy="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2326347" y="348212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10816170" y="3491855"/>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954468" y="3974111"/>
                <a:ext cx="881001" cy="461665"/>
              </a:xfrm>
              <a:prstGeom prst="rect">
                <a:avLst/>
              </a:prstGeom>
              <a:noFill/>
            </p:spPr>
            <p:txBody>
              <a:bodyPr wrap="square" rtlCol="0">
                <a:spAutoFit/>
              </a:bodyPr>
              <a:lstStyle/>
              <a:p>
                <a:r>
                  <a:rPr lang="en-US" altLang="zh-TW" sz="2400" dirty="0" smtClean="0">
                    <a:latin typeface="微軟正黑體" panose="020B0604030504040204" pitchFamily="34" charset="-120"/>
                    <a:ea typeface="微軟正黑體" panose="020B0604030504040204" pitchFamily="34" charset="-120"/>
                  </a:rPr>
                  <a:t>0:00</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10375668" y="4005717"/>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5</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14" name="橢圓 13"/>
              <p:cNvSpPr/>
              <p:nvPr/>
            </p:nvSpPr>
            <p:spPr>
              <a:xfrm>
                <a:off x="3654265" y="3610234"/>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179970" y="3617681"/>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051978" y="360801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p:nvPr/>
            </p:nvCxnSpPr>
            <p:spPr>
              <a:xfrm>
                <a:off x="3403153" y="2583839"/>
                <a:ext cx="32002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2326347" y="2954544"/>
                <a:ext cx="5045721" cy="35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V="1">
                <a:off x="9075873" y="3314586"/>
                <a:ext cx="1732063" cy="369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316619" y="3317296"/>
                <a:ext cx="107680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69760" y="1992117"/>
                <a:ext cx="1516001" cy="1554272"/>
              </a:xfrm>
              <a:prstGeom prst="rect">
                <a:avLst/>
              </a:prstGeom>
              <a:noFill/>
            </p:spPr>
            <p:txBody>
              <a:bodyPr wrap="square" rtlCol="0">
                <a:spAutoFit/>
              </a:bodyPr>
              <a:lstStyle/>
              <a:p>
                <a:pPr algn="ctr">
                  <a:spcAft>
                    <a:spcPts val="600"/>
                  </a:spcAft>
                </a:pPr>
                <a:r>
                  <a:rPr lang="zh-TW" altLang="en-US" dirty="0" smtClean="0">
                    <a:latin typeface="微軟正黑體" panose="020B0604030504040204" pitchFamily="34" charset="-120"/>
                    <a:ea typeface="微軟正黑體" panose="020B0604030504040204" pitchFamily="34" charset="-120"/>
                  </a:rPr>
                  <a:t>觀看次數</a:t>
                </a:r>
                <a:endParaRPr lang="en-US" altLang="zh-TW" dirty="0" smtClean="0">
                  <a:latin typeface="微軟正黑體" panose="020B0604030504040204" pitchFamily="34" charset="-120"/>
                  <a:ea typeface="微軟正黑體" panose="020B0604030504040204" pitchFamily="34" charset="-120"/>
                </a:endParaRPr>
              </a:p>
              <a:p>
                <a:pPr algn="ctr"/>
                <a:r>
                  <a:rPr lang="en-US" altLang="zh-TW" sz="2400" dirty="0" smtClean="0">
                    <a:latin typeface="微軟正黑體" panose="020B0604030504040204" pitchFamily="34" charset="-120"/>
                    <a:ea typeface="微軟正黑體" panose="020B0604030504040204" pitchFamily="34" charset="-120"/>
                  </a:rPr>
                  <a:t>3</a:t>
                </a:r>
              </a:p>
              <a:p>
                <a:pPr algn="ctr"/>
                <a:r>
                  <a:rPr lang="en-US" altLang="zh-TW" sz="2400" dirty="0" smtClean="0">
                    <a:latin typeface="微軟正黑體" panose="020B0604030504040204" pitchFamily="34" charset="-120"/>
                    <a:ea typeface="微軟正黑體" panose="020B0604030504040204" pitchFamily="34" charset="-120"/>
                  </a:rPr>
                  <a:t>2</a:t>
                </a:r>
              </a:p>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接點 22"/>
              <p:cNvCxnSpPr/>
              <p:nvPr/>
            </p:nvCxnSpPr>
            <p:spPr>
              <a:xfrm>
                <a:off x="9084106" y="3317296"/>
                <a:ext cx="0" cy="40163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051978" y="3999072"/>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cxnSp>
            <p:nvCxnSpPr>
              <p:cNvPr id="25" name="直線接點 24"/>
              <p:cNvCxnSpPr/>
              <p:nvPr/>
            </p:nvCxnSpPr>
            <p:spPr>
              <a:xfrm>
                <a:off x="7373279" y="3475239"/>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9084106" y="3484967"/>
                <a:ext cx="0" cy="432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13823" y="4004160"/>
                <a:ext cx="881001"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4</a:t>
                </a:r>
                <a:r>
                  <a:rPr lang="en-US" altLang="zh-TW" sz="2400" dirty="0" smtClean="0">
                    <a:latin typeface="微軟正黑體" panose="020B0604030504040204" pitchFamily="34" charset="-120"/>
                    <a:ea typeface="微軟正黑體" panose="020B0604030504040204" pitchFamily="34" charset="-120"/>
                  </a:rPr>
                  <a:t>:00</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630378" y="4867775"/>
                <a:ext cx="5293911" cy="1361911"/>
              </a:xfrm>
              <a:prstGeom prst="rect">
                <a:avLst/>
              </a:prstGeom>
              <a:noFill/>
            </p:spPr>
            <p:txBody>
              <a:bodyPr wrap="square" rtlCol="0">
                <a:spAutoFit/>
              </a:bodyPr>
              <a:lstStyle/>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觀</a:t>
                </a:r>
                <a:r>
                  <a:rPr lang="zh-TW" altLang="en-US" sz="2300" dirty="0" smtClean="0">
                    <a:solidFill>
                      <a:srgbClr val="FF0000"/>
                    </a:solidFill>
                    <a:latin typeface="微軟正黑體" panose="020B0604030504040204" pitchFamily="34" charset="-120"/>
                    <a:ea typeface="微軟正黑體" panose="020B0604030504040204" pitchFamily="34" charset="-120"/>
                  </a:rPr>
                  <a:t>看影片的次數</a:t>
                </a:r>
                <a:r>
                  <a:rPr lang="en-US" altLang="zh-TW"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 </a:t>
                </a:r>
                <a:r>
                  <a:rPr lang="en-US" altLang="zh-TW" sz="2300" dirty="0">
                    <a:latin typeface="微軟正黑體" panose="020B0604030504040204" pitchFamily="34" charset="-120"/>
                    <a:ea typeface="微軟正黑體" panose="020B0604030504040204" pitchFamily="34" charset="-120"/>
                  </a:rPr>
                  <a:t>3</a:t>
                </a:r>
                <a:endParaRPr lang="en-US" altLang="zh-TW" sz="2300" dirty="0" smtClean="0">
                  <a:latin typeface="微軟正黑體" panose="020B0604030504040204" pitchFamily="34" charset="-120"/>
                  <a:ea typeface="微軟正黑體" panose="020B0604030504040204" pitchFamily="34" charset="-120"/>
                </a:endParaRPr>
              </a:p>
              <a:p>
                <a:pPr>
                  <a:lnSpc>
                    <a:spcPts val="3300"/>
                  </a:lnSpc>
                </a:pPr>
                <a:r>
                  <a:rPr lang="zh-TW" altLang="en-US" sz="2300" dirty="0" smtClean="0">
                    <a:solidFill>
                      <a:srgbClr val="FF0000"/>
                    </a:solidFill>
                    <a:latin typeface="微軟正黑體" panose="020B0604030504040204" pitchFamily="34" charset="-120"/>
                    <a:ea typeface="微軟正黑體" panose="020B0604030504040204" pitchFamily="34" charset="-120"/>
                  </a:rPr>
                  <a:t>*觀看影片的完整度 </a:t>
                </a:r>
                <a:r>
                  <a:rPr lang="en-US" altLang="zh-TW" sz="2300" dirty="0" smtClean="0">
                    <a:latin typeface="微軟正黑體" panose="020B0604030504040204" pitchFamily="34" charset="-120"/>
                    <a:ea typeface="微軟正黑體" panose="020B0604030504040204" pitchFamily="34" charset="-120"/>
                  </a:rPr>
                  <a:t>= 4/5 </a:t>
                </a:r>
              </a:p>
              <a:p>
                <a:pPr>
                  <a:lnSpc>
                    <a:spcPts val="3300"/>
                  </a:lnSpc>
                </a:pPr>
                <a:r>
                  <a:rPr lang="en-US" altLang="zh-TW" sz="2300" dirty="0" smtClean="0">
                    <a:latin typeface="微軟正黑體" panose="020B0604030504040204" pitchFamily="34" charset="-120"/>
                    <a:ea typeface="微軟正黑體" panose="020B0604030504040204" pitchFamily="34" charset="-120"/>
                  </a:rPr>
                  <a:t>          </a:t>
                </a:r>
                <a:endParaRPr lang="zh-TW" altLang="en-US" sz="23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5914528" y="4866713"/>
                <a:ext cx="5710025" cy="1292662"/>
              </a:xfrm>
              <a:prstGeom prst="rect">
                <a:avLst/>
              </a:prstGeom>
              <a:noFill/>
            </p:spPr>
            <p:txBody>
              <a:bodyPr wrap="square" rtlCol="0">
                <a:spAutoFit/>
              </a:bodyPr>
              <a:lstStyle/>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重點</a:t>
                </a:r>
                <a:r>
                  <a:rPr lang="zh-TW" altLang="en-US" sz="2300" dirty="0">
                    <a:solidFill>
                      <a:srgbClr val="FF0000"/>
                    </a:solidFill>
                    <a:latin typeface="微軟正黑體" panose="020B0604030504040204" pitchFamily="34" charset="-120"/>
                    <a:ea typeface="微軟正黑體" panose="020B0604030504040204" pitchFamily="34" charset="-120"/>
                  </a:rPr>
                  <a:t>完成次數</a:t>
                </a:r>
                <a:r>
                  <a:rPr lang="en-US" altLang="zh-TW" sz="2300" dirty="0">
                    <a:solidFill>
                      <a:srgbClr val="FF0000"/>
                    </a:solidFill>
                    <a:latin typeface="微軟正黑體" panose="020B0604030504040204" pitchFamily="34" charset="-120"/>
                    <a:ea typeface="微軟正黑體" panose="020B0604030504040204" pitchFamily="34" charset="-120"/>
                  </a:rPr>
                  <a:t>/</a:t>
                </a:r>
                <a:r>
                  <a:rPr lang="zh-TW" altLang="en-US" sz="2300" dirty="0">
                    <a:solidFill>
                      <a:srgbClr val="FF0000"/>
                    </a:solidFill>
                    <a:latin typeface="微軟正黑體" panose="020B0604030504040204" pitchFamily="34" charset="-120"/>
                    <a:ea typeface="微軟正黑體" panose="020B0604030504040204" pitchFamily="34" charset="-120"/>
                  </a:rPr>
                  <a:t>重點</a:t>
                </a:r>
                <a:r>
                  <a:rPr lang="zh-TW" altLang="en-US" sz="2300" dirty="0" smtClean="0">
                    <a:solidFill>
                      <a:srgbClr val="FF0000"/>
                    </a:solidFill>
                    <a:latin typeface="微軟正黑體" panose="020B0604030504040204" pitchFamily="34" charset="-120"/>
                    <a:ea typeface="微軟正黑體" panose="020B0604030504040204" pitchFamily="34" charset="-120"/>
                  </a:rPr>
                  <a:t>數</a:t>
                </a:r>
                <a:r>
                  <a:rPr lang="zh-TW" altLang="en-US" sz="2300" dirty="0">
                    <a:solidFill>
                      <a:srgbClr val="FF0000"/>
                    </a:solidFill>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a:t>
                </a:r>
                <a:r>
                  <a:rPr lang="zh-TW" altLang="en-US" sz="2300" dirty="0" smtClean="0">
                    <a:latin typeface="微軟正黑體" panose="020B0604030504040204" pitchFamily="34" charset="-120"/>
                    <a:ea typeface="微軟正黑體" panose="020B0604030504040204" pitchFamily="34" charset="-120"/>
                  </a:rPr>
                  <a:t> </a:t>
                </a:r>
                <a:r>
                  <a:rPr lang="en-US" altLang="zh-TW" sz="2300" dirty="0" smtClean="0">
                    <a:latin typeface="微軟正黑體" panose="020B0604030504040204" pitchFamily="34" charset="-120"/>
                    <a:ea typeface="微軟正黑體" panose="020B0604030504040204" pitchFamily="34" charset="-120"/>
                  </a:rPr>
                  <a:t>(2+2+1)/3 = 5/3</a:t>
                </a:r>
              </a:p>
              <a:p>
                <a:pPr>
                  <a:lnSpc>
                    <a:spcPts val="3300"/>
                  </a:lnSpc>
                </a:pPr>
                <a:r>
                  <a:rPr lang="en-US" altLang="zh-TW" sz="2300" dirty="0" smtClean="0">
                    <a:solidFill>
                      <a:srgbClr val="FF0000"/>
                    </a:solidFill>
                    <a:latin typeface="微軟正黑體" panose="020B0604030504040204" pitchFamily="34" charset="-120"/>
                    <a:ea typeface="微軟正黑體" panose="020B0604030504040204" pitchFamily="34" charset="-120"/>
                  </a:rPr>
                  <a:t>*</a:t>
                </a:r>
                <a:r>
                  <a:rPr lang="zh-TW" altLang="en-US" sz="2300" dirty="0" smtClean="0">
                    <a:solidFill>
                      <a:srgbClr val="FF0000"/>
                    </a:solidFill>
                    <a:latin typeface="微軟正黑體" panose="020B0604030504040204" pitchFamily="34" charset="-120"/>
                    <a:ea typeface="微軟正黑體" panose="020B0604030504040204" pitchFamily="34" charset="-120"/>
                  </a:rPr>
                  <a:t>筆記次數 </a:t>
                </a:r>
                <a:r>
                  <a:rPr lang="en-US" altLang="zh-TW" sz="2300" dirty="0" smtClean="0">
                    <a:latin typeface="微軟正黑體" panose="020B0604030504040204" pitchFamily="34" charset="-120"/>
                    <a:ea typeface="微軟正黑體" panose="020B0604030504040204" pitchFamily="34" charset="-120"/>
                  </a:rPr>
                  <a:t>= 2</a:t>
                </a:r>
                <a:endParaRPr lang="zh-TW" altLang="en-US" sz="2300" dirty="0">
                  <a:latin typeface="微軟正黑體" panose="020B0604030504040204" pitchFamily="34" charset="-120"/>
                  <a:ea typeface="微軟正黑體" panose="020B0604030504040204" pitchFamily="34" charset="-120"/>
                </a:endParaRPr>
              </a:p>
              <a:p>
                <a:endParaRPr lang="zh-TW" altLang="en-US" sz="2300" dirty="0">
                  <a:latin typeface="微軟正黑體" panose="020B0604030504040204" pitchFamily="34" charset="-120"/>
                  <a:ea typeface="微軟正黑體" panose="020B0604030504040204" pitchFamily="34" charset="-120"/>
                </a:endParaRPr>
              </a:p>
            </p:txBody>
          </p:sp>
          <p:sp>
            <p:nvSpPr>
              <p:cNvPr id="31" name="橢圓 30"/>
              <p:cNvSpPr/>
              <p:nvPr/>
            </p:nvSpPr>
            <p:spPr>
              <a:xfrm>
                <a:off x="6241576" y="3608010"/>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9273345" y="3620108"/>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8493719" y="1753644"/>
                <a:ext cx="197787" cy="197787"/>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8493719" y="2181250"/>
                <a:ext cx="197787" cy="1977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p:cNvSpPr txBox="1"/>
              <p:nvPr/>
            </p:nvSpPr>
            <p:spPr>
              <a:xfrm>
                <a:off x="8713823" y="1668040"/>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筆記時間</a:t>
                </a:r>
                <a:endParaRPr lang="zh-TW" altLang="en-US" dirty="0">
                  <a:latin typeface="微軟正黑體" panose="020B0604030504040204" pitchFamily="34" charset="-120"/>
                  <a:ea typeface="微軟正黑體" panose="020B0604030504040204" pitchFamily="34" charset="-120"/>
                </a:endParaRPr>
              </a:p>
            </p:txBody>
          </p:sp>
          <p:sp>
            <p:nvSpPr>
              <p:cNvPr id="38" name="文字方塊 37"/>
              <p:cNvSpPr txBox="1"/>
              <p:nvPr/>
            </p:nvSpPr>
            <p:spPr>
              <a:xfrm>
                <a:off x="8711042" y="2096393"/>
                <a:ext cx="1877829"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重點區</a:t>
                </a:r>
                <a:r>
                  <a:rPr lang="zh-TW" altLang="en-US" dirty="0">
                    <a:latin typeface="微軟正黑體" panose="020B0604030504040204" pitchFamily="34" charset="-120"/>
                    <a:ea typeface="微軟正黑體" panose="020B0604030504040204" pitchFamily="34" charset="-120"/>
                  </a:rPr>
                  <a:t>域</a:t>
                </a:r>
              </a:p>
            </p:txBody>
          </p:sp>
        </p:grpSp>
        <p:cxnSp>
          <p:nvCxnSpPr>
            <p:cNvPr id="40" name="直線接點 39"/>
            <p:cNvCxnSpPr/>
            <p:nvPr/>
          </p:nvCxnSpPr>
          <p:spPr>
            <a:xfrm>
              <a:off x="3721693" y="2412905"/>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5247398" y="2392167"/>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7119406" y="2395971"/>
              <a:ext cx="0" cy="1225514"/>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598913" y="4458710"/>
                <a:ext cx="10994175" cy="2183869"/>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5">
                  <a:lnSpc>
                    <a:spcPts val="4500"/>
                  </a:lnSpc>
                </a:pPr>
                <a:r>
                  <a:rPr lang="en-US" altLang="zh-TW" dirty="0" smtClean="0">
                    <a:solidFill>
                      <a:sysClr val="windowText" lastClr="000000"/>
                    </a:solidFill>
                    <a:latin typeface="微軟正黑體" panose="020B0604030504040204" pitchFamily="34" charset="-120"/>
                    <a:ea typeface="微軟正黑體" panose="020B0604030504040204" pitchFamily="34" charset="-120"/>
                  </a:rPr>
                  <a:t>M</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zh-TW" altLang="en-US" dirty="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sigmoid(5/3))+</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sigmoid(2))</a:t>
                </a:r>
              </a:p>
              <a:p>
                <a:pPr lvl="5">
                  <a:lnSpc>
                    <a:spcPts val="4500"/>
                  </a:lnSpc>
                </a:pP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 </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sym typeface="Wingdings" panose="05000000000000000000" pitchFamily="2" charset="2"/>
                  </a:rPr>
                  <a:t>(</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0.4*0.8)</a:t>
                </a:r>
                <a:r>
                  <a:rPr lang="en-US" altLang="zh-TW" dirty="0">
                    <a:solidFill>
                      <a:sysClr val="windowText" lastClr="000000"/>
                    </a:solidFill>
                    <a:latin typeface="微軟正黑體" panose="020B0604030504040204" pitchFamily="34" charset="-120"/>
                    <a:ea typeface="微軟正黑體" panose="020B0604030504040204" pitchFamily="34" charset="-120"/>
                  </a:rPr>
                  <a:t> </a:t>
                </a:r>
                <a:r>
                  <a:rPr lang="en-US" altLang="zh-TW" dirty="0" smtClean="0">
                    <a:solidFill>
                      <a:sysClr val="windowText" lastClr="000000"/>
                    </a:solidFill>
                    <a:latin typeface="微軟正黑體" panose="020B0604030504040204" pitchFamily="34" charset="-120"/>
                    <a:ea typeface="微軟正黑體" panose="020B0604030504040204" pitchFamily="34" charset="-120"/>
                  </a:rPr>
                  <a:t>+</a:t>
                </a:r>
                <a:r>
                  <a:rPr lang="zh-TW" altLang="en-US" dirty="0" smtClean="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0.841+</a:t>
                </a:r>
                <a:r>
                  <a:rPr lang="zh-TW" altLang="en-US" dirty="0">
                    <a:solidFill>
                      <a:sysClr val="windowText" lastClr="000000"/>
                    </a:solidFill>
                    <a:latin typeface="微軟正黑體" panose="020B0604030504040204" pitchFamily="34" charset="-120"/>
                    <a:ea typeface="微軟正黑體" panose="020B0604030504040204" pitchFamily="34" charset="-120"/>
                  </a:rPr>
                  <a:t> </a:t>
                </a:r>
                <a:r>
                  <a:rPr lang="en-US" altLang="zh-TW" dirty="0">
                    <a:solidFill>
                      <a:sysClr val="windowText" lastClr="000000"/>
                    </a:solidFill>
                    <a:latin typeface="微軟正黑體" panose="020B0604030504040204" pitchFamily="34" charset="-120"/>
                    <a:ea typeface="微軟正黑體" panose="020B0604030504040204" pitchFamily="34" charset="-120"/>
                  </a:rPr>
                  <a:t>0.3</a:t>
                </a:r>
                <a:r>
                  <a:rPr lang="zh-TW" altLang="en-US" dirty="0">
                    <a:solidFill>
                      <a:sysClr val="windowText" lastClr="000000"/>
                    </a:solidFill>
                    <a:latin typeface="微軟正黑體" panose="020B0604030504040204" pitchFamily="34" charset="-120"/>
                    <a:ea typeface="微軟正黑體" panose="020B0604030504040204" pitchFamily="34" charset="-120"/>
                  </a:rPr>
                  <a:t>*</a:t>
                </a:r>
                <a:r>
                  <a:rPr lang="en-US" altLang="zh-TW" dirty="0">
                    <a:solidFill>
                      <a:sysClr val="windowText" lastClr="000000"/>
                    </a:solidFill>
                    <a:latin typeface="微軟正黑體" panose="020B0604030504040204" pitchFamily="34" charset="-120"/>
                    <a:ea typeface="微軟正黑體" panose="020B0604030504040204" pitchFamily="34" charset="-120"/>
                  </a:rPr>
                  <a:t>0.88</a:t>
                </a:r>
              </a:p>
              <a:p>
                <a:pPr lvl="5">
                  <a:lnSpc>
                    <a:spcPts val="4500"/>
                  </a:lnSpc>
                </a:pPr>
                <a:r>
                  <a:rPr lang="en-US" altLang="zh-TW" dirty="0">
                    <a:solidFill>
                      <a:sysClr val="windowText" lastClr="000000"/>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ysClr val="windowText" lastClr="000000"/>
                        </a:solidFill>
                        <a:latin typeface="Cambria Math" panose="02040503050406030204" pitchFamily="18" charset="0"/>
                        <a:ea typeface="Cambria Math" panose="02040503050406030204" pitchFamily="18" charset="0"/>
                      </a:rPr>
                      <m:t>≈</m:t>
                    </m:r>
                  </m:oMath>
                </a14:m>
                <a:r>
                  <a:rPr lang="en-US" altLang="zh-TW" dirty="0" smtClean="0">
                    <a:solidFill>
                      <a:sysClr val="windowText" lastClr="000000"/>
                    </a:solidFill>
                    <a:latin typeface="微軟正黑體" panose="020B0604030504040204" pitchFamily="34" charset="-120"/>
                    <a:ea typeface="微軟正黑體" panose="020B0604030504040204" pitchFamily="34" charset="-120"/>
                  </a:rPr>
                  <a:t>   0.83</a:t>
                </a:r>
                <a:endParaRPr lang="en-US" altLang="zh-TW" dirty="0">
                  <a:solidFill>
                    <a:sysClr val="windowText" lastClr="000000"/>
                  </a:solidFill>
                  <a:latin typeface="微軟正黑體" panose="020B0604030504040204" pitchFamily="34" charset="-120"/>
                  <a:ea typeface="微軟正黑體" panose="020B0604030504040204" pitchFamily="34" charset="-120"/>
                </a:endParaRPr>
              </a:p>
              <a:p>
                <a:pPr algn="ctr"/>
                <a:endParaRPr lang="zh-TW" altLang="en-US" dirty="0">
                  <a:solidFill>
                    <a:sysClr val="windowText" lastClr="00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98913" y="4458710"/>
                <a:ext cx="10994175" cy="2183869"/>
              </a:xfrm>
              <a:prstGeom prst="rect">
                <a:avLst/>
              </a:prstGeom>
              <a:blipFill>
                <a:blip r:embed="rId3"/>
                <a:stretch>
                  <a:fillRect/>
                </a:stretch>
              </a:blipFill>
              <a:ln>
                <a:solidFill>
                  <a:schemeClr val="bg1">
                    <a:lumMod val="65000"/>
                  </a:schemeClr>
                </a:solidFill>
              </a:ln>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C216DB24-B25B-49D7-A066-6E012C0AC9EA}" type="slidenum">
              <a:rPr lang="zh-CN" altLang="en-US" smtClean="0"/>
              <a:t>32</a:t>
            </a:fld>
            <a:endParaRPr lang="zh-CN" altLang="en-US"/>
          </a:p>
        </p:txBody>
      </p:sp>
      <p:pic>
        <p:nvPicPr>
          <p:cNvPr id="47" name="圖片 46"/>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738357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noProof="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運算思維</a:t>
              </a:r>
              <a:endParaRPr kumimoji="0" lang="zh-CN" altLang="en-US" sz="320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4064441" y="6538912"/>
            <a:ext cx="7289359" cy="307777"/>
          </a:xfrm>
          <a:prstGeom prst="rect">
            <a:avLst/>
          </a:prstGeom>
        </p:spPr>
        <p:txBody>
          <a:bodyPr wrap="square">
            <a:spAutoFit/>
          </a:bodyPr>
          <a:lstStyle/>
          <a:p>
            <a:r>
              <a:rPr lang="zh-TW" altLang="en-US" sz="1400" dirty="0" smtClean="0">
                <a:solidFill>
                  <a:schemeClr val="bg1">
                    <a:lumMod val="50000"/>
                  </a:schemeClr>
                </a:solidFill>
                <a:latin typeface="微軟正黑體" panose="020B0604030504040204" pitchFamily="34" charset="-120"/>
                <a:ea typeface="微軟正黑體" panose="020B0604030504040204" pitchFamily="34" charset="-120"/>
              </a:rPr>
              <a:t>圖源： </a:t>
            </a:r>
            <a:r>
              <a:rPr lang="en-US" altLang="zh-TW" sz="1400" dirty="0" smtClean="0">
                <a:solidFill>
                  <a:schemeClr val="bg1">
                    <a:lumMod val="50000"/>
                  </a:schemeClr>
                </a:solidFill>
                <a:latin typeface="微軟正黑體" panose="020B0604030504040204" pitchFamily="34" charset="-120"/>
                <a:ea typeface="微軟正黑體" panose="020B0604030504040204" pitchFamily="34" charset="-120"/>
              </a:rPr>
              <a:t>https</a:t>
            </a:r>
            <a:r>
              <a:rPr lang="en-US" altLang="zh-TW" sz="1400" dirty="0">
                <a:solidFill>
                  <a:schemeClr val="bg1">
                    <a:lumMod val="50000"/>
                  </a:schemeClr>
                </a:solidFill>
                <a:latin typeface="微軟正黑體" panose="020B0604030504040204" pitchFamily="34" charset="-120"/>
                <a:ea typeface="微軟正黑體" panose="020B0604030504040204" pitchFamily="34" charset="-120"/>
              </a:rPr>
              <a:t>://ellenzou.github.io/digisteam-tw.com/computational-thinking.html</a:t>
            </a:r>
            <a:endParaRPr lang="zh-TW" altLang="en-US" sz="1400" dirty="0">
              <a:solidFill>
                <a:schemeClr val="bg1">
                  <a:lumMod val="50000"/>
                </a:schemeClr>
              </a:solidFill>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rotWithShape="1">
          <a:blip r:embed="rId3">
            <a:extLst>
              <a:ext uri="{28A0092B-C50C-407E-A947-70E740481C1C}">
                <a14:useLocalDpi xmlns:a14="http://schemas.microsoft.com/office/drawing/2010/main" val="0"/>
              </a:ext>
            </a:extLst>
          </a:blip>
          <a:srcRect t="1060" r="2854" b="2990"/>
          <a:stretch/>
        </p:blipFill>
        <p:spPr>
          <a:xfrm>
            <a:off x="1552677" y="1177048"/>
            <a:ext cx="9086647" cy="4834648"/>
          </a:xfrm>
          <a:prstGeom prst="rect">
            <a:avLst/>
          </a:prstGeom>
        </p:spPr>
      </p:pic>
      <p:sp>
        <p:nvSpPr>
          <p:cNvPr id="2" name="投影片編號版面配置區 1"/>
          <p:cNvSpPr>
            <a:spLocks noGrp="1"/>
          </p:cNvSpPr>
          <p:nvPr>
            <p:ph type="sldNum" sz="quarter" idx="12"/>
          </p:nvPr>
        </p:nvSpPr>
        <p:spPr/>
        <p:txBody>
          <a:bodyPr/>
          <a:lstStyle/>
          <a:p>
            <a:fld id="{C216DB24-B25B-49D7-A066-6E012C0AC9EA}" type="slidenum">
              <a:rPr lang="zh-CN" altLang="en-US" smtClean="0"/>
              <a:t>4</a:t>
            </a:fld>
            <a:endParaRPr lang="zh-CN" altLang="en-US"/>
          </a:p>
        </p:txBody>
      </p:sp>
      <p:pic>
        <p:nvPicPr>
          <p:cNvPr id="11" name="圖片 10"/>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357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程式</a:t>
              </a:r>
              <a:r>
                <a:rPr lang="zh-TW" altLang="en-US" sz="320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教學的</a:t>
              </a: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發展</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6" name="投影片編號版面配置區 5"/>
          <p:cNvSpPr>
            <a:spLocks noGrp="1"/>
          </p:cNvSpPr>
          <p:nvPr>
            <p:ph type="sldNum" sz="quarter" idx="12"/>
          </p:nvPr>
        </p:nvSpPr>
        <p:spPr/>
        <p:txBody>
          <a:bodyPr/>
          <a:lstStyle/>
          <a:p>
            <a:fld id="{C216DB24-B25B-49D7-A066-6E012C0AC9EA}" type="slidenum">
              <a:rPr lang="zh-CN" altLang="en-US" smtClean="0"/>
              <a:t>5</a:t>
            </a:fld>
            <a:endParaRPr lang="zh-CN" altLang="en-US"/>
          </a:p>
        </p:txBody>
      </p:sp>
      <p:pic>
        <p:nvPicPr>
          <p:cNvPr id="7" name="圖片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31309" y="1062918"/>
            <a:ext cx="2585339" cy="2276631"/>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569" y="1062919"/>
            <a:ext cx="2903617" cy="2276631"/>
          </a:xfrm>
          <a:prstGeom prst="rect">
            <a:avLst/>
          </a:prstGeom>
        </p:spPr>
      </p:pic>
      <p:pic>
        <p:nvPicPr>
          <p:cNvPr id="12" name="圖片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7354" y="1062918"/>
            <a:ext cx="2585339" cy="2276631"/>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57686298"/>
              </p:ext>
            </p:extLst>
          </p:nvPr>
        </p:nvGraphicFramePr>
        <p:xfrm>
          <a:off x="283723" y="3392788"/>
          <a:ext cx="11624554" cy="3016769"/>
        </p:xfrm>
        <a:graphic>
          <a:graphicData uri="http://schemas.openxmlformats.org/drawingml/2006/table">
            <a:tbl>
              <a:tblPr firstRow="1" bandRow="1">
                <a:tableStyleId>{5C22544A-7EE6-4342-B048-85BDC9FD1C3A}</a:tableStyleId>
              </a:tblPr>
              <a:tblGrid>
                <a:gridCol w="735751">
                  <a:extLst>
                    <a:ext uri="{9D8B030D-6E8A-4147-A177-3AD203B41FA5}">
                      <a16:colId xmlns:a16="http://schemas.microsoft.com/office/drawing/2014/main" val="1601559075"/>
                    </a:ext>
                  </a:extLst>
                </a:gridCol>
                <a:gridCol w="3629601">
                  <a:extLst>
                    <a:ext uri="{9D8B030D-6E8A-4147-A177-3AD203B41FA5}">
                      <a16:colId xmlns:a16="http://schemas.microsoft.com/office/drawing/2014/main" val="136303411"/>
                    </a:ext>
                  </a:extLst>
                </a:gridCol>
                <a:gridCol w="3629601">
                  <a:extLst>
                    <a:ext uri="{9D8B030D-6E8A-4147-A177-3AD203B41FA5}">
                      <a16:colId xmlns:a16="http://schemas.microsoft.com/office/drawing/2014/main" val="1207680937"/>
                    </a:ext>
                  </a:extLst>
                </a:gridCol>
                <a:gridCol w="3629601">
                  <a:extLst>
                    <a:ext uri="{9D8B030D-6E8A-4147-A177-3AD203B41FA5}">
                      <a16:colId xmlns:a16="http://schemas.microsoft.com/office/drawing/2014/main" val="4071324649"/>
                    </a:ext>
                  </a:extLst>
                </a:gridCol>
              </a:tblGrid>
              <a:tr h="410729">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傳統教學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廣播教學</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dirty="0" smtClean="0">
                          <a:latin typeface="微軟正黑體" panose="020B0604030504040204" pitchFamily="34" charset="-120"/>
                          <a:ea typeface="微軟正黑體" panose="020B0604030504040204" pitchFamily="34" charset="-120"/>
                        </a:rPr>
                        <a:t>雲端教學</a:t>
                      </a:r>
                      <a:endParaRPr lang="zh-TW" altLang="en-US"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94957895"/>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優點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課程教具使用較為彈性</a:t>
                      </a: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班級秩序以及互動討論容易掌控</a:t>
                      </a: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透過實作，將抽象的學術知識轉為具體，讓學生的印象更深刻</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學生在實作中所產生的問題，教師可對其個體進行教導</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學生的學習不受到地點、時間等限制</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學生可同步或不同步溝通形式與他人交流學習</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11902797"/>
                  </a:ext>
                </a:extLst>
              </a:tr>
              <a:tr h="764119">
                <a:tc>
                  <a:txBody>
                    <a:bodyPr/>
                    <a:lstStyle/>
                    <a:p>
                      <a:pPr algn="ctr"/>
                      <a:r>
                        <a:rPr lang="zh-TW" altLang="en-US" dirty="0" smtClean="0">
                          <a:latin typeface="微軟正黑體" panose="020B0604030504040204" pitchFamily="34" charset="-120"/>
                          <a:ea typeface="微軟正黑體" panose="020B0604030504040204" pitchFamily="34" charset="-120"/>
                        </a:rPr>
                        <a:t>缺點</a:t>
                      </a:r>
                      <a:endParaRPr lang="zh-TW" altLang="en-US" dirty="0">
                        <a:latin typeface="微軟正黑體" panose="020B0604030504040204" pitchFamily="34" charset="-120"/>
                        <a:ea typeface="微軟正黑體" panose="020B0604030504040204" pitchFamily="34" charset="-120"/>
                      </a:endParaRPr>
                    </a:p>
                  </a:txBody>
                  <a:tcPr anchor="ctr"/>
                </a:tc>
                <a:tc>
                  <a:txBody>
                    <a:bodyPr/>
                    <a:lstStyle/>
                    <a:p>
                      <a:pPr marL="180000" indent="-180000" algn="l">
                        <a:spcAft>
                          <a:spcPts val="600"/>
                        </a:spcAft>
                        <a:buFont typeface="Arial" panose="020B0604020202020204" pitchFamily="34" charset="0"/>
                        <a:buChar char="•"/>
                      </a:pPr>
                      <a:r>
                        <a:rPr lang="zh-TW" altLang="en-US" sz="1800" b="0" i="0" kern="1200" dirty="0" smtClean="0">
                          <a:solidFill>
                            <a:schemeClr val="dk1"/>
                          </a:solidFill>
                          <a:effectLst/>
                          <a:latin typeface="微軟正黑體" panose="020B0604030504040204" pitchFamily="34" charset="-120"/>
                          <a:ea typeface="微軟正黑體" panose="020B0604030504040204" pitchFamily="34" charset="-120"/>
                          <a:cs typeface="+mn-cs"/>
                        </a:rPr>
                        <a:t>學生被動學習，導致消極學習</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學生解決問題能力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亦即運算思維能力</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不易培養</a:t>
                      </a:r>
                      <a:endParaRPr lang="en-US" altLang="zh-TW" dirty="0" smtClean="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教師不易掌控班級秩序</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花費時間較長</a:t>
                      </a:r>
                      <a:endParaRPr lang="en-US" altLang="zh-TW" dirty="0" smtClean="0">
                        <a:latin typeface="微軟正黑體" panose="020B0604030504040204" pitchFamily="34" charset="-120"/>
                        <a:ea typeface="微軟正黑體" panose="020B0604030504040204" pitchFamily="34" charset="-120"/>
                      </a:endParaRPr>
                    </a:p>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硬體設備花費成本較高</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180000" indent="-180000" algn="l">
                        <a:spcAft>
                          <a:spcPts val="600"/>
                        </a:spcAft>
                        <a:buFont typeface="Arial" panose="020B0604020202020204" pitchFamily="34" charset="0"/>
                        <a:buChar char="•"/>
                      </a:pPr>
                      <a:r>
                        <a:rPr lang="zh-TW" altLang="en-US" dirty="0" smtClean="0">
                          <a:latin typeface="微軟正黑體" panose="020B0604030504040204" pitchFamily="34" charset="-120"/>
                          <a:ea typeface="微軟正黑體" panose="020B0604030504040204" pitchFamily="34" charset="-120"/>
                        </a:rPr>
                        <a:t>可練習程式並且可以管理課程教具的學習平臺較為少見</a:t>
                      </a:r>
                      <a:endParaRPr lang="en-US" altLang="zh-TW" dirty="0" smtClean="0">
                        <a:latin typeface="微軟正黑體" panose="020B0604030504040204" pitchFamily="34" charset="-120"/>
                        <a:ea typeface="微軟正黑體" panose="020B0604030504040204" pitchFamily="34" charset="-120"/>
                      </a:endParaRPr>
                    </a:p>
                    <a:p>
                      <a:pPr marL="180000" marR="0" lvl="0" indent="-1800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zh-TW" altLang="en-US" dirty="0" smtClean="0">
                          <a:latin typeface="微軟正黑體" panose="020B0604030504040204" pitchFamily="34" charset="-120"/>
                          <a:ea typeface="微軟正黑體" panose="020B0604030504040204" pitchFamily="34" charset="-120"/>
                        </a:rPr>
                        <a:t>教師不易觀察個別學生學習情況</a:t>
                      </a:r>
                      <a:endParaRPr lang="en-US" altLang="zh-TW" dirty="0" smtClean="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8617532"/>
                  </a:ext>
                </a:extLst>
              </a:tr>
            </a:tbl>
          </a:graphicData>
        </a:graphic>
      </p:graphicFrame>
      <p:pic>
        <p:nvPicPr>
          <p:cNvPr id="11" name="圖片 10"/>
          <p:cNvPicPr>
            <a:picLocks noChangeAspect="1"/>
          </p:cNvPicPr>
          <p:nvPr/>
        </p:nvPicPr>
        <p:blipFill>
          <a:blip r:embed="rId6" cstate="hqprint">
            <a:extLst>
              <a:ext uri="{BEBA8EAE-BF5A-486C-A8C5-ECC9F3942E4B}">
                <a14:imgProps xmlns:a14="http://schemas.microsoft.com/office/drawing/2010/main">
                  <a14:imgLayer r:embed="rId7">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6543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53" presetClass="entr" presetSubtype="16"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1717BD-FFCC-47B3-9BA7-7F4729EE2BDC}"/>
              </a:ext>
            </a:extLst>
          </p:cNvPr>
          <p:cNvPicPr>
            <a:picLocks noChangeAspect="1"/>
          </p:cNvPicPr>
          <p:nvPr/>
        </p:nvPicPr>
        <p:blipFill rotWithShape="1">
          <a:blip r:embed="rId3">
            <a:extLst>
              <a:ext uri="{28A0092B-C50C-407E-A947-70E740481C1C}">
                <a14:useLocalDpi xmlns:a14="http://schemas.microsoft.com/office/drawing/2010/main" val="0"/>
              </a:ext>
            </a:extLst>
          </a:blip>
          <a:srcRect l="35184"/>
          <a:stretch/>
        </p:blipFill>
        <p:spPr>
          <a:xfrm>
            <a:off x="0" y="-1"/>
            <a:ext cx="12192000" cy="6858000"/>
          </a:xfrm>
          <a:prstGeom prst="rect">
            <a:avLst/>
          </a:prstGeom>
        </p:spPr>
      </p:pic>
      <p:sp>
        <p:nvSpPr>
          <p:cNvPr id="18" name="文本框 17">
            <a:extLst>
              <a:ext uri="{FF2B5EF4-FFF2-40B4-BE49-F238E27FC236}">
                <a16:creationId xmlns:a16="http://schemas.microsoft.com/office/drawing/2014/main" id="{8F4BD971-199B-46A0-88D0-3FC7B73E5152}"/>
              </a:ext>
            </a:extLst>
          </p:cNvPr>
          <p:cNvSpPr txBox="1"/>
          <p:nvPr/>
        </p:nvSpPr>
        <p:spPr>
          <a:xfrm>
            <a:off x="3992562" y="2413071"/>
            <a:ext cx="1057092" cy="2215991"/>
          </a:xfrm>
          <a:prstGeom prst="rect">
            <a:avLst/>
          </a:prstGeom>
          <a:noFill/>
        </p:spPr>
        <p:txBody>
          <a:bodyPr wrap="square" rtlCol="0">
            <a:spAutoFit/>
            <a:scene3d>
              <a:camera prst="orthographicFront"/>
              <a:lightRig rig="threePt" dir="t"/>
            </a:scene3d>
            <a:sp3d contourW="12700"/>
          </a:bodyPr>
          <a:lstStyle/>
          <a:p>
            <a:pPr algn="ctr"/>
            <a:r>
              <a:rPr lang="en-US" altLang="zh-CN"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2</a:t>
            </a:r>
            <a:endParaRPr lang="zh-CN" altLang="en-US" sz="138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2" name="菱形 1"/>
          <p:cNvSpPr/>
          <p:nvPr/>
        </p:nvSpPr>
        <p:spPr>
          <a:xfrm>
            <a:off x="3199174" y="2199135"/>
            <a:ext cx="2643868" cy="2643868"/>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3" name="菱形 2"/>
          <p:cNvSpPr/>
          <p:nvPr/>
        </p:nvSpPr>
        <p:spPr>
          <a:xfrm>
            <a:off x="5302611" y="1371821"/>
            <a:ext cx="4298496" cy="4298496"/>
          </a:xfrm>
          <a:prstGeom prst="diamond">
            <a:avLst/>
          </a:prstGeom>
          <a:noFill/>
          <a:ln w="28575">
            <a:solidFill>
              <a:srgbClr val="3B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sp>
        <p:nvSpPr>
          <p:cNvPr id="11" name="文本框 10"/>
          <p:cNvSpPr txBox="1"/>
          <p:nvPr/>
        </p:nvSpPr>
        <p:spPr>
          <a:xfrm>
            <a:off x="5499687" y="3228680"/>
            <a:ext cx="3904343" cy="584775"/>
          </a:xfrm>
          <a:prstGeom prst="rect">
            <a:avLst/>
          </a:prstGeom>
          <a:noFill/>
        </p:spPr>
        <p:txBody>
          <a:bodyPr wrap="square" rtlCol="0">
            <a:spAutoFit/>
            <a:scene3d>
              <a:camera prst="orthographicFront"/>
              <a:lightRig rig="threePt" dir="t"/>
            </a:scene3d>
            <a:sp3d contourW="12700"/>
          </a:bodyPr>
          <a:lstStyle>
            <a:defPPr>
              <a:defRPr lang="en-US"/>
            </a:defPPr>
            <a:lvl1pPr algn="ctr">
              <a:defRPr sz="2800" b="1">
                <a:solidFill>
                  <a:schemeClr val="tx1">
                    <a:lumMod val="75000"/>
                    <a:lumOff val="25000"/>
                  </a:schemeClr>
                </a:solidFill>
                <a:latin typeface="Century Gothic" panose="020B0502020202020204" pitchFamily="34" charset="0"/>
              </a:defRPr>
            </a:lvl1pPr>
          </a:lstStyle>
          <a:p>
            <a:r>
              <a:rPr lang="zh-TW" altLang="en-US" sz="3200" dirty="0" smtClean="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系統功能與</a:t>
            </a:r>
            <a:r>
              <a:rPr lang="zh-TW"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rPr>
              <a:t>需求</a:t>
            </a:r>
            <a:endParaRPr lang="zh-CN" altLang="en-US" sz="3200" dirty="0">
              <a:solidFill>
                <a:schemeClr val="bg2">
                  <a:lumMod val="25000"/>
                </a:schemeClr>
              </a:solidFill>
              <a:latin typeface="微軟正黑體" panose="020B0604030504040204" pitchFamily="34" charset="-120"/>
              <a:ea typeface="微軟正黑體" panose="020B0604030504040204" pitchFamily="34" charset="-120"/>
              <a:sym typeface="Source Han Serif SC" panose="02020400000000000000" pitchFamily="18" charset="-122"/>
            </a:endParaRPr>
          </a:p>
        </p:txBody>
      </p:sp>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18902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平臺概念圖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7</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01176" y="1359626"/>
            <a:ext cx="7989649" cy="4878613"/>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3833725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dirty="0" smtClean="0">
                  <a:solidFill>
                    <a:srgbClr val="3B3838"/>
                  </a:solidFill>
                  <a:latin typeface="微软雅黑" panose="020B0503020204020204" pitchFamily="34" charset="-122"/>
                  <a:ea typeface="微软雅黑" panose="020B0503020204020204" pitchFamily="34" charset="-122"/>
                  <a:sym typeface="Source Han Serif SC" panose="02020400000000000000" pitchFamily="18" charset="-122"/>
                </a:rPr>
                <a:t>功能架構圖</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8</a:t>
            </a:fld>
            <a:endParaRPr lang="zh-CN" altLang="en-US"/>
          </a:p>
        </p:txBody>
      </p:sp>
      <p:pic>
        <p:nvPicPr>
          <p:cNvPr id="4" name="圖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41339" y="1079651"/>
            <a:ext cx="8909322" cy="5457455"/>
          </a:xfrm>
          <a:prstGeom prst="rect">
            <a:avLst/>
          </a:prstGeom>
        </p:spPr>
      </p:pic>
      <p:pic>
        <p:nvPicPr>
          <p:cNvPr id="8" name="圖片 7"/>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spTree>
    <p:extLst>
      <p:ext uri="{BB962C8B-B14F-4D97-AF65-F5344CB8AC3E}">
        <p14:creationId xmlns:p14="http://schemas.microsoft.com/office/powerpoint/2010/main" val="1968072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D0BF2FE-AD70-486C-9E40-6DA8A5FFB49D}"/>
              </a:ext>
            </a:extLst>
          </p:cNvPr>
          <p:cNvGrpSpPr/>
          <p:nvPr/>
        </p:nvGrpSpPr>
        <p:grpSpPr>
          <a:xfrm>
            <a:off x="3424460" y="220234"/>
            <a:ext cx="5544407" cy="617980"/>
            <a:chOff x="551593" y="497013"/>
            <a:chExt cx="5544407" cy="617980"/>
          </a:xfrm>
        </p:grpSpPr>
        <p:sp>
          <p:nvSpPr>
            <p:cNvPr id="24" name="矩形 23">
              <a:extLst>
                <a:ext uri="{FF2B5EF4-FFF2-40B4-BE49-F238E27FC236}">
                  <a16:creationId xmlns:a16="http://schemas.microsoft.com/office/drawing/2014/main" id="{6D3FE4A9-5D53-4415-BB05-92ED58BD2F3E}"/>
                </a:ext>
              </a:extLst>
            </p:cNvPr>
            <p:cNvSpPr/>
            <p:nvPr/>
          </p:nvSpPr>
          <p:spPr>
            <a:xfrm>
              <a:off x="551593" y="497013"/>
              <a:ext cx="55444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smtClean="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rPr>
                <a:t>功能說明</a:t>
              </a:r>
              <a:endParaRPr kumimoji="0" lang="zh-CN" altLang="en-US" sz="3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sym typeface="Source Han Serif SC" panose="02020400000000000000" pitchFamily="18" charset="-122"/>
              </a:endParaRPr>
            </a:p>
          </p:txBody>
        </p:sp>
        <p:cxnSp>
          <p:nvCxnSpPr>
            <p:cNvPr id="25" name="0 _4">
              <a:extLst>
                <a:ext uri="{FF2B5EF4-FFF2-40B4-BE49-F238E27FC236}">
                  <a16:creationId xmlns:a16="http://schemas.microsoft.com/office/drawing/2014/main" id="{27020C56-84A0-4521-A52D-E71D1771142A}"/>
                </a:ext>
              </a:extLst>
            </p:cNvPr>
            <p:cNvCxnSpPr/>
            <p:nvPr/>
          </p:nvCxnSpPr>
          <p:spPr>
            <a:xfrm>
              <a:off x="715475" y="1114993"/>
              <a:ext cx="5119805" cy="0"/>
            </a:xfrm>
            <a:prstGeom prst="line">
              <a:avLst/>
            </a:prstGeom>
            <a:ln w="25400">
              <a:gradFill>
                <a:gsLst>
                  <a:gs pos="49000">
                    <a:srgbClr val="3B3838"/>
                  </a:gs>
                  <a:gs pos="0">
                    <a:schemeClr val="bg1">
                      <a:alpha val="0"/>
                    </a:schemeClr>
                  </a:gs>
                  <a:gs pos="100000">
                    <a:schemeClr val="bg1">
                      <a:alpha val="3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C216DB24-B25B-49D7-A066-6E012C0AC9EA}" type="slidenum">
              <a:rPr lang="zh-CN" altLang="en-US" smtClean="0"/>
              <a:t>9</a:t>
            </a:fld>
            <a:endParaRPr lang="zh-CN" altLang="en-US"/>
          </a:p>
        </p:txBody>
      </p:sp>
      <p:pic>
        <p:nvPicPr>
          <p:cNvPr id="8" name="圖片 7"/>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foregroundMark x1="16175" y1="43949" x2="24699" y2="51592"/>
                        <a14:foregroundMark x1="17268" y1="57962" x2="18142" y2="34076"/>
                        <a14:foregroundMark x1="35082" y1="54140" x2="35082" y2="54140"/>
                        <a14:foregroundMark x1="45137" y1="39809" x2="45137" y2="39809"/>
                        <a14:foregroundMark x1="54863" y1="49045" x2="54863" y2="49045"/>
                        <a14:foregroundMark x1="63934" y1="46497" x2="63934" y2="46497"/>
                        <a14:foregroundMark x1="68525" y1="37898" x2="68525" y2="37898"/>
                        <a14:foregroundMark x1="67760" y1="48089" x2="67760" y2="48089"/>
                        <a14:foregroundMark x1="74645" y1="45860" x2="74645" y2="45860"/>
                        <a14:foregroundMark x1="85792" y1="50000" x2="85792" y2="50000"/>
                        <a14:foregroundMark x1="17618" y1="63121" x2="17618" y2="63121"/>
                      </a14:backgroundRemoval>
                    </a14:imgEffect>
                  </a14:imgLayer>
                </a14:imgProps>
              </a:ext>
              <a:ext uri="{28A0092B-C50C-407E-A947-70E740481C1C}">
                <a14:useLocalDpi xmlns:a14="http://schemas.microsoft.com/office/drawing/2010/main" val="0"/>
              </a:ext>
            </a:extLst>
          </a:blip>
          <a:stretch>
            <a:fillRect/>
          </a:stretch>
        </p:blipFill>
        <p:spPr>
          <a:xfrm>
            <a:off x="-20549" y="1925"/>
            <a:ext cx="2281826" cy="783053"/>
          </a:xfrm>
          <a:prstGeom prst="rect">
            <a:avLst/>
          </a:prstGeom>
        </p:spPr>
      </p:pic>
      <p:graphicFrame>
        <p:nvGraphicFramePr>
          <p:cNvPr id="4" name="表格 3"/>
          <p:cNvGraphicFramePr>
            <a:graphicFrameLocks noGrp="1"/>
          </p:cNvGraphicFramePr>
          <p:nvPr/>
        </p:nvGraphicFramePr>
        <p:xfrm>
          <a:off x="1850881" y="871420"/>
          <a:ext cx="8691563" cy="5736792"/>
        </p:xfrm>
        <a:graphic>
          <a:graphicData uri="http://schemas.openxmlformats.org/drawingml/2006/table">
            <a:tbl>
              <a:tblPr firstRow="1" firstCol="1" bandRow="1">
                <a:tableStyleId>{5C22544A-7EE6-4342-B048-85BDC9FD1C3A}</a:tableStyleId>
              </a:tblPr>
              <a:tblGrid>
                <a:gridCol w="1299185">
                  <a:extLst>
                    <a:ext uri="{9D8B030D-6E8A-4147-A177-3AD203B41FA5}">
                      <a16:colId xmlns:a16="http://schemas.microsoft.com/office/drawing/2014/main" val="3594722267"/>
                    </a:ext>
                  </a:extLst>
                </a:gridCol>
                <a:gridCol w="1878286">
                  <a:extLst>
                    <a:ext uri="{9D8B030D-6E8A-4147-A177-3AD203B41FA5}">
                      <a16:colId xmlns:a16="http://schemas.microsoft.com/office/drawing/2014/main" val="338081835"/>
                    </a:ext>
                  </a:extLst>
                </a:gridCol>
                <a:gridCol w="5514092">
                  <a:extLst>
                    <a:ext uri="{9D8B030D-6E8A-4147-A177-3AD203B41FA5}">
                      <a16:colId xmlns:a16="http://schemas.microsoft.com/office/drawing/2014/main" val="2259803853"/>
                    </a:ext>
                  </a:extLst>
                </a:gridCol>
              </a:tblGrid>
              <a:tr h="469967">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功能項目動作</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說明</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941201519"/>
                  </a:ext>
                </a:extLst>
              </a:tr>
              <a:tr h="450854">
                <a:tc rowSpan="4">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管理帳號</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註冊帳號</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訪客可於註冊畫面填寫個人資料</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姓名、信箱、帳號、密碼</a:t>
                      </a:r>
                      <a:r>
                        <a:rPr lang="en-US" sz="1600" kern="100" dirty="0">
                          <a:effectLst/>
                          <a:latin typeface="微軟正黑體" panose="020B0604030504040204" pitchFamily="34" charset="-120"/>
                          <a:ea typeface="微軟正黑體" panose="020B0604030504040204" pitchFamily="34" charset="-120"/>
                        </a:rPr>
                        <a:t>) </a:t>
                      </a:r>
                      <a:r>
                        <a:rPr lang="zh-TW" sz="1600" kern="100" dirty="0">
                          <a:effectLst/>
                          <a:latin typeface="微軟正黑體" panose="020B0604030504040204" pitchFamily="34" charset="-120"/>
                          <a:ea typeface="微軟正黑體" panose="020B0604030504040204" pitchFamily="34" charset="-120"/>
                        </a:rPr>
                        <a:t>來註冊成為會員。</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89878362"/>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登入平臺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訪客可於登入畫面輸入帳號與密碼後登入本平臺。</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702233230"/>
                  </a:ext>
                </a:extLst>
              </a:tr>
              <a:tr h="450854">
                <a:tc vMerge="1">
                  <a:txBody>
                    <a:bodyPr/>
                    <a:lstStyle/>
                    <a:p>
                      <a:endParaRPr lang="zh-TW" altLang="en-US"/>
                    </a:p>
                  </a:txBody>
                  <a:tcPr/>
                </a:tc>
                <a:tc>
                  <a:txBody>
                    <a:bodyPr/>
                    <a:lstStyle/>
                    <a:p>
                      <a:pPr algn="ctr">
                        <a:spcAft>
                          <a:spcPts val="0"/>
                        </a:spcAft>
                      </a:pPr>
                      <a:r>
                        <a:rPr lang="zh-TW" sz="1600" kern="100" dirty="0">
                          <a:effectLst/>
                          <a:latin typeface="微軟正黑體" panose="020B0604030504040204" pitchFamily="34" charset="-120"/>
                          <a:ea typeface="微軟正黑體" panose="020B0604030504040204" pitchFamily="34" charset="-120"/>
                        </a:rPr>
                        <a:t>編輯個人資料</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會員有自己的個人資料畫面，可以編寫一些基本的個人資料，讓有選修課程的教師和學生可了解自己。</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125074916"/>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查看個人資料</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會員可查看同課程中所有學生的個人資料，讓有選修課程的教師和學生可以了解彼此。</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55418499"/>
                  </a:ext>
                </a:extLst>
              </a:tr>
              <a:tr h="450854">
                <a:tc rowSpan="8">
                  <a:txBody>
                    <a:bodyPr/>
                    <a:lstStyle/>
                    <a:p>
                      <a:pPr algn="ctr">
                        <a:spcAft>
                          <a:spcPts val="0"/>
                        </a:spcAft>
                      </a:pPr>
                      <a:r>
                        <a:rPr lang="zh-TW" sz="2000" kern="100" dirty="0">
                          <a:effectLst/>
                          <a:latin typeface="微軟正黑體" panose="020B0604030504040204" pitchFamily="34" charset="-120"/>
                          <a:ea typeface="微軟正黑體" panose="020B0604030504040204" pitchFamily="34" charset="-120"/>
                        </a:rPr>
                        <a:t>管理課程</a:t>
                      </a:r>
                      <a:endParaRPr lang="zh-TW" sz="3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建立課程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教師在登入系統後可於本平臺建立課程，此時課程狀態為未上架。</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291427328"/>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編輯課程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教師在登入系統後可對其開授的課程進行編輯課程資料</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課程名稱、課程說明、課程學分數、上課教室、上課時間、課程封面</a:t>
                      </a:r>
                      <a:r>
                        <a:rPr lang="en-US" sz="1600" kern="100">
                          <a:effectLst/>
                          <a:latin typeface="微軟正黑體" panose="020B0604030504040204" pitchFamily="34" charset="-120"/>
                          <a:ea typeface="微軟正黑體" panose="020B0604030504040204" pitchFamily="34" charset="-120"/>
                        </a:rPr>
                        <a:t>)</a:t>
                      </a:r>
                      <a:r>
                        <a:rPr lang="zh-TW" sz="1600" kern="100">
                          <a:effectLst/>
                          <a:latin typeface="微軟正黑體" panose="020B0604030504040204" pitchFamily="34" charset="-120"/>
                          <a:ea typeface="微軟正黑體" panose="020B0604030504040204" pitchFamily="34" charset="-120"/>
                        </a:rPr>
                        <a:t>。</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184078023"/>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教師在登入系統後可對其開授的課程進行上架課程。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18485185"/>
                  </a:ext>
                </a:extLst>
              </a:tr>
              <a:tr h="676280">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查看課程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教師在登入系統後可查看自己已開授的課程或平臺上任何課程。學生在登入系統後可查看自己已選修的課程或平臺上任何課程。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463698304"/>
                  </a:ext>
                </a:extLst>
              </a:tr>
              <a:tr h="450854">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搜尋課程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會員在登入系統後可依照關鍵字或課程名稱對平臺內課程進行搜尋。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79694454"/>
                  </a:ext>
                </a:extLst>
              </a:tr>
              <a:tr h="390025">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刪除課程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教師在登入系統後可對其開授的課程進行刪除課程的動作。</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186922024"/>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選修課程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a:effectLst/>
                          <a:latin typeface="微軟正黑體" panose="020B0604030504040204" pitchFamily="34" charset="-120"/>
                          <a:ea typeface="微軟正黑體" panose="020B0604030504040204" pitchFamily="34" charset="-120"/>
                        </a:rPr>
                        <a:t>學生在登入系統後可選修平臺內已上架之課程。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006623287"/>
                  </a:ext>
                </a:extLst>
              </a:tr>
              <a:tr h="225427">
                <a:tc vMerge="1">
                  <a:txBody>
                    <a:bodyPr/>
                    <a:lstStyle/>
                    <a:p>
                      <a:endParaRPr lang="zh-TW" altLang="en-US"/>
                    </a:p>
                  </a:txBody>
                  <a:tcPr/>
                </a:tc>
                <a:tc>
                  <a:txBody>
                    <a:bodyPr/>
                    <a:lstStyle/>
                    <a:p>
                      <a:pPr algn="ctr">
                        <a:spcAft>
                          <a:spcPts val="0"/>
                        </a:spcAft>
                      </a:pPr>
                      <a:r>
                        <a:rPr lang="zh-TW" sz="1600" kern="100">
                          <a:effectLst/>
                          <a:latin typeface="微軟正黑體" panose="020B0604030504040204" pitchFamily="34" charset="-120"/>
                          <a:ea typeface="微軟正黑體" panose="020B0604030504040204" pitchFamily="34" charset="-120"/>
                        </a:rPr>
                        <a:t>退選課程</a:t>
                      </a:r>
                      <a:endParaRPr lang="zh-TW" sz="2400" kern="1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tc>
                  <a:txBody>
                    <a:bodyPr/>
                    <a:lstStyle/>
                    <a:p>
                      <a:pPr>
                        <a:spcAft>
                          <a:spcPts val="0"/>
                        </a:spcAft>
                      </a:pPr>
                      <a:r>
                        <a:rPr lang="zh-TW" sz="1600" kern="100" dirty="0">
                          <a:effectLst/>
                          <a:latin typeface="微軟正黑體" panose="020B0604030504040204" pitchFamily="34" charset="-120"/>
                          <a:ea typeface="微軟正黑體" panose="020B0604030504040204" pitchFamily="34" charset="-120"/>
                        </a:rPr>
                        <a:t>學生在登入系統後可退選自己已選修之課程。</a:t>
                      </a:r>
                      <a:endParaRPr lang="zh-TW" sz="2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364625274"/>
                  </a:ext>
                </a:extLst>
              </a:tr>
            </a:tbl>
          </a:graphicData>
        </a:graphic>
      </p:graphicFrame>
    </p:spTree>
    <p:extLst>
      <p:ext uri="{BB962C8B-B14F-4D97-AF65-F5344CB8AC3E}">
        <p14:creationId xmlns:p14="http://schemas.microsoft.com/office/powerpoint/2010/main" val="803463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AAAAAAAAAAAAAAAA）">
  <a:themeElements>
    <a:clrScheme name="自定义 91">
      <a:dk1>
        <a:sysClr val="windowText" lastClr="000000"/>
      </a:dk1>
      <a:lt1>
        <a:sysClr val="window" lastClr="FFFFFF"/>
      </a:lt1>
      <a:dk2>
        <a:srgbClr val="44546A"/>
      </a:dk2>
      <a:lt2>
        <a:srgbClr val="E7E6E6"/>
      </a:lt2>
      <a:accent1>
        <a:srgbClr val="504D47"/>
      </a:accent1>
      <a:accent2>
        <a:srgbClr val="504D47"/>
      </a:accent2>
      <a:accent3>
        <a:srgbClr val="504D47"/>
      </a:accent3>
      <a:accent4>
        <a:srgbClr val="504D47"/>
      </a:accent4>
      <a:accent5>
        <a:srgbClr val="504D47"/>
      </a:accent5>
      <a:accent6>
        <a:srgbClr val="504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2443</TotalTime>
  <Words>2470</Words>
  <Application>Microsoft Office PowerPoint</Application>
  <PresentationFormat>寬螢幕</PresentationFormat>
  <Paragraphs>440</Paragraphs>
  <Slides>32</Slides>
  <Notes>30</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32</vt:i4>
      </vt:variant>
    </vt:vector>
  </HeadingPairs>
  <TitlesOfParts>
    <vt:vector size="46" baseType="lpstr">
      <vt:lpstr>等线</vt:lpstr>
      <vt:lpstr>等线 Light</vt:lpstr>
      <vt:lpstr>微软雅黑</vt:lpstr>
      <vt:lpstr>Roboto Black</vt:lpstr>
      <vt:lpstr>Source Han Serif SC</vt:lpstr>
      <vt:lpstr>微軟正黑體</vt:lpstr>
      <vt:lpstr>新細明體</vt:lpstr>
      <vt:lpstr>Arial</vt:lpstr>
      <vt:lpstr>Calibri</vt:lpstr>
      <vt:lpstr>Cambria Math</vt:lpstr>
      <vt:lpstr>Times New Roman</vt:lpstr>
      <vt:lpstr>Wingdings</vt:lpstr>
      <vt:lpstr>AAAAAAAAAAAAAAAAAA）</vt:lpstr>
      <vt:lpstr>Visio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廖辰懋</cp:lastModifiedBy>
  <cp:revision>131</cp:revision>
  <dcterms:created xsi:type="dcterms:W3CDTF">2019-01-17T09:32:26Z</dcterms:created>
  <dcterms:modified xsi:type="dcterms:W3CDTF">2019-06-13T14:34:38Z</dcterms:modified>
</cp:coreProperties>
</file>